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B57200-D281-4324-B22F-5C2761332D3A}">
  <a:tblStyle styleId="{CBB57200-D281-4324-B22F-5C2761332D3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3ADAA18-FD58-4A3D-863E-1D85B8D2E5E7}"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c2a9335e0c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c2a9335e0c_0_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2c2a9335e0c_0_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c2a9335e0c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c2a9335e0c_0_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g2c2a9335e0c_0_1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c2a9335e0c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g2c2a9335e0c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c2a9335e0c_0_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g2c2a9335e0c_0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bf5fc28d7e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bf5fc28d7e_0_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g2bf5fc28d7e_0_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bf5fc28d7e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2bf5fc28d7e_0_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g2bf5fc28d7e_0_3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c2a9335e0c_0_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g2c2a9335e0c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bf5fc28d7e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2bf5fc28d7e_0_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g2bf5fc28d7e_0_2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c2a9335e0c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2c2a9335e0c_0_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g2c2a9335e0c_0_4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bdfe60a16a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2bdfe60a16a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g2bdfe60a16a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jpg"/><Relationship Id="rId4" Type="http://schemas.openxmlformats.org/officeDocument/2006/relationships/image" Target="../media/image5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5.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2.jpg"/><Relationship Id="rId4" Type="http://schemas.openxmlformats.org/officeDocument/2006/relationships/image" Target="../media/image3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1.jpg"/><Relationship Id="rId4" Type="http://schemas.openxmlformats.org/officeDocument/2006/relationships/image" Target="../media/image22.jpg"/><Relationship Id="rId5" Type="http://schemas.openxmlformats.org/officeDocument/2006/relationships/image" Target="../media/image1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jpg"/><Relationship Id="rId4" Type="http://schemas.openxmlformats.org/officeDocument/2006/relationships/image" Target="../media/image1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jpg"/><Relationship Id="rId4" Type="http://schemas.openxmlformats.org/officeDocument/2006/relationships/image" Target="../media/image26.jpg"/><Relationship Id="rId5" Type="http://schemas.openxmlformats.org/officeDocument/2006/relationships/image" Target="../media/image4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5.png"/><Relationship Id="rId4" Type="http://schemas.openxmlformats.org/officeDocument/2006/relationships/hyperlink" Target="http://www.youtube.com/watch?v=wKMRg5vHzW0" TargetMode="External"/><Relationship Id="rId5" Type="http://schemas.openxmlformats.org/officeDocument/2006/relationships/image" Target="../media/image4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2.jpg"/><Relationship Id="rId4" Type="http://schemas.openxmlformats.org/officeDocument/2006/relationships/image" Target="../media/image31.jpg"/><Relationship Id="rId5" Type="http://schemas.openxmlformats.org/officeDocument/2006/relationships/image" Target="../media/image28.jpg"/><Relationship Id="rId6" Type="http://schemas.openxmlformats.org/officeDocument/2006/relationships/image" Target="../media/image44.gif"/><Relationship Id="rId7" Type="http://schemas.openxmlformats.org/officeDocument/2006/relationships/hyperlink" Target="http://www.youtube.com/watch?v=WufKsOhkTL8" TargetMode="External"/><Relationship Id="rId8" Type="http://schemas.openxmlformats.org/officeDocument/2006/relationships/image" Target="../media/image3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www.artonweb.it/artemoderna/espressionismo/cover.htm" TargetMode="External"/><Relationship Id="rId4" Type="http://schemas.openxmlformats.org/officeDocument/2006/relationships/hyperlink" Target="http://www.artonweb.it/artemoderna/quadri/articolo162.htm" TargetMode="External"/><Relationship Id="rId5" Type="http://schemas.openxmlformats.org/officeDocument/2006/relationships/hyperlink" Target="http://www.artonweb.it/artemoderna/quadri/articolo162.htm" TargetMode="External"/><Relationship Id="rId6" Type="http://schemas.openxmlformats.org/officeDocument/2006/relationships/image" Target="../media/image5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0.jpg"/><Relationship Id="rId4" Type="http://schemas.openxmlformats.org/officeDocument/2006/relationships/hyperlink" Target="http://www.youtube.com/watch?v=kKxbiXuyvYY" TargetMode="External"/><Relationship Id="rId5" Type="http://schemas.openxmlformats.org/officeDocument/2006/relationships/image" Target="../media/image4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7.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hyperlink" Target="http://www.youtube.com/watch?v=D3iNeJoE7i0" TargetMode="External"/><Relationship Id="rId4" Type="http://schemas.openxmlformats.org/officeDocument/2006/relationships/image" Target="../media/image36.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9.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47.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48.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53.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9.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37.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50.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43.jpg"/><Relationship Id="rId4" Type="http://schemas.openxmlformats.org/officeDocument/2006/relationships/image" Target="../media/image54.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0.jpg"/><Relationship Id="rId5" Type="http://schemas.openxmlformats.org/officeDocument/2006/relationships/hyperlink" Target="http://www.youtube.com/watch?v=Vbi0mFUr-cU" TargetMode="External"/><Relationship Id="rId6"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ctrTitle"/>
          </p:nvPr>
        </p:nvSpPr>
        <p:spPr>
          <a:xfrm>
            <a:off x="1371600" y="2204864"/>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it-IT"/>
              <a:t>FRIEDRICH NIETZSCHE</a:t>
            </a:r>
            <a:endParaRPr/>
          </a:p>
        </p:txBody>
      </p:sp>
      <p:pic>
        <p:nvPicPr>
          <p:cNvPr descr="Risultati immagini per NIETZSCHE" id="89" name="Google Shape;89;p13"/>
          <p:cNvPicPr preferRelativeResize="0"/>
          <p:nvPr/>
        </p:nvPicPr>
        <p:blipFill rotWithShape="1">
          <a:blip r:embed="rId3">
            <a:alphaModFix/>
          </a:blip>
          <a:srcRect b="0" l="0" r="0" t="0"/>
          <a:stretch/>
        </p:blipFill>
        <p:spPr>
          <a:xfrm>
            <a:off x="251520" y="188640"/>
            <a:ext cx="2304888" cy="3053307"/>
          </a:xfrm>
          <a:prstGeom prst="rect">
            <a:avLst/>
          </a:prstGeom>
          <a:noFill/>
          <a:ln>
            <a:noFill/>
          </a:ln>
        </p:spPr>
      </p:pic>
      <p:pic>
        <p:nvPicPr>
          <p:cNvPr descr="Immagine correlata" id="90" name="Google Shape;90;p13"/>
          <p:cNvPicPr preferRelativeResize="0"/>
          <p:nvPr/>
        </p:nvPicPr>
        <p:blipFill rotWithShape="1">
          <a:blip r:embed="rId4">
            <a:alphaModFix/>
          </a:blip>
          <a:srcRect b="0" l="0" r="0" t="0"/>
          <a:stretch/>
        </p:blipFill>
        <p:spPr>
          <a:xfrm>
            <a:off x="6049508" y="3573016"/>
            <a:ext cx="2809354" cy="30167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nvSpPr>
        <p:spPr>
          <a:xfrm>
            <a:off x="2362060" y="741139"/>
            <a:ext cx="6336600" cy="5079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700">
                <a:solidFill>
                  <a:schemeClr val="dk1"/>
                </a:solidFill>
                <a:latin typeface="Calibri"/>
                <a:ea typeface="Calibri"/>
                <a:cs typeface="Calibri"/>
                <a:sym typeface="Calibri"/>
              </a:rPr>
              <a:t>Al ritorno scrisse e pubblicò </a:t>
            </a:r>
            <a:r>
              <a:rPr b="1" i="1" lang="it-IT" sz="2700">
                <a:solidFill>
                  <a:schemeClr val="dk1"/>
                </a:solidFill>
                <a:latin typeface="Calibri"/>
                <a:ea typeface="Calibri"/>
                <a:cs typeface="Calibri"/>
                <a:sym typeface="Calibri"/>
              </a:rPr>
              <a:t>La nascita della tragedia</a:t>
            </a:r>
            <a:r>
              <a:rPr lang="it-IT" sz="2700">
                <a:solidFill>
                  <a:schemeClr val="dk1"/>
                </a:solidFill>
                <a:latin typeface="Calibri"/>
                <a:ea typeface="Calibri"/>
                <a:cs typeface="Calibri"/>
                <a:sym typeface="Calibri"/>
              </a:rPr>
              <a:t>, le cui mille copie andarono esaurite (prima e unica volta in tutta la sua vita…); tra i filologi, tuttavia, l’accoglienza fu gelida, poiché l’opera si addentrava troppo nella filosofia (così N. rispose a Ritschl: “</a:t>
            </a:r>
            <a:r>
              <a:rPr i="1" lang="it-IT" sz="2700">
                <a:solidFill>
                  <a:schemeClr val="dk1"/>
                </a:solidFill>
                <a:latin typeface="Calibri"/>
                <a:ea typeface="Calibri"/>
                <a:cs typeface="Calibri"/>
                <a:sym typeface="Calibri"/>
              </a:rPr>
              <a:t>Esprimo la mia convinzione che per i filologi ci vorranno alcuni decenni prima di poter capire un libro così esoterico e nel più alto senso scientifico</a:t>
            </a:r>
            <a:r>
              <a:rPr lang="it-IT" sz="2700">
                <a:solidFill>
                  <a:schemeClr val="dk1"/>
                </a:solidFill>
                <a:latin typeface="Calibri"/>
                <a:ea typeface="Calibri"/>
                <a:cs typeface="Calibri"/>
                <a:sym typeface="Calibri"/>
              </a:rPr>
              <a:t>”; R. annotò; “</a:t>
            </a:r>
            <a:r>
              <a:rPr i="1" lang="it-IT" sz="2700">
                <a:solidFill>
                  <a:schemeClr val="dk1"/>
                </a:solidFill>
                <a:latin typeface="Calibri"/>
                <a:ea typeface="Calibri"/>
                <a:cs typeface="Calibri"/>
                <a:sym typeface="Calibri"/>
              </a:rPr>
              <a:t>Fantastica lettera di Nietzsche (megalomania)</a:t>
            </a:r>
            <a:r>
              <a:rPr lang="it-IT" sz="2700">
                <a:solidFill>
                  <a:schemeClr val="dk1"/>
                </a:solidFill>
                <a:latin typeface="Calibri"/>
                <a:ea typeface="Calibri"/>
                <a:cs typeface="Calibri"/>
                <a:sym typeface="Calibri"/>
              </a:rPr>
              <a:t>”).</a:t>
            </a:r>
            <a:endParaRPr sz="2700">
              <a:solidFill>
                <a:schemeClr val="dk1"/>
              </a:solidFill>
              <a:latin typeface="Calibri"/>
              <a:ea typeface="Calibri"/>
              <a:cs typeface="Calibri"/>
              <a:sym typeface="Calibri"/>
            </a:endParaRPr>
          </a:p>
        </p:txBody>
      </p:sp>
      <p:pic>
        <p:nvPicPr>
          <p:cNvPr descr="Risultati immagini per la nascita della tragedia" id="149" name="Google Shape;149;p22"/>
          <p:cNvPicPr preferRelativeResize="0"/>
          <p:nvPr/>
        </p:nvPicPr>
        <p:blipFill rotWithShape="1">
          <a:blip r:embed="rId3">
            <a:alphaModFix/>
          </a:blip>
          <a:srcRect b="0" l="0" r="0" t="0"/>
          <a:stretch/>
        </p:blipFill>
        <p:spPr>
          <a:xfrm>
            <a:off x="311103" y="1642657"/>
            <a:ext cx="1924050" cy="32766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nvSpPr>
        <p:spPr>
          <a:xfrm>
            <a:off x="359528" y="672410"/>
            <a:ext cx="8424900" cy="5264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800">
                <a:solidFill>
                  <a:schemeClr val="dk1"/>
                </a:solidFill>
                <a:latin typeface="Calibri"/>
                <a:ea typeface="Calibri"/>
                <a:cs typeface="Calibri"/>
                <a:sym typeface="Calibri"/>
              </a:rPr>
              <a:t>Il legame con Wagner man mano </a:t>
            </a:r>
            <a:r>
              <a:rPr b="1" lang="it-IT" sz="2800">
                <a:solidFill>
                  <a:schemeClr val="dk1"/>
                </a:solidFill>
                <a:latin typeface="Calibri"/>
                <a:ea typeface="Calibri"/>
                <a:cs typeface="Calibri"/>
                <a:sym typeface="Calibri"/>
              </a:rPr>
              <a:t>si incrina </a:t>
            </a:r>
            <a:r>
              <a:rPr lang="it-IT" sz="2800">
                <a:solidFill>
                  <a:schemeClr val="dk1"/>
                </a:solidFill>
                <a:latin typeface="Calibri"/>
                <a:ea typeface="Calibri"/>
                <a:cs typeface="Calibri"/>
                <a:sym typeface="Calibri"/>
              </a:rPr>
              <a:t>e poi, dolorosamente, </a:t>
            </a:r>
            <a:r>
              <a:rPr b="1" lang="it-IT" sz="2800">
                <a:solidFill>
                  <a:schemeClr val="dk1"/>
                </a:solidFill>
                <a:latin typeface="Calibri"/>
                <a:ea typeface="Calibri"/>
                <a:cs typeface="Calibri"/>
                <a:sym typeface="Calibri"/>
              </a:rPr>
              <a:t>si rompe</a:t>
            </a:r>
            <a:r>
              <a:rPr lang="it-IT" sz="2800">
                <a:solidFill>
                  <a:schemeClr val="dk1"/>
                </a:solidFill>
                <a:latin typeface="Calibri"/>
                <a:ea typeface="Calibri"/>
                <a:cs typeface="Calibri"/>
                <a:sym typeface="Calibri"/>
              </a:rPr>
              <a:t>.</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La </a:t>
            </a:r>
            <a:r>
              <a:rPr b="1" lang="it-IT" sz="2800">
                <a:solidFill>
                  <a:schemeClr val="dk1"/>
                </a:solidFill>
                <a:latin typeface="Calibri"/>
                <a:ea typeface="Calibri"/>
                <a:cs typeface="Calibri"/>
                <a:sym typeface="Calibri"/>
              </a:rPr>
              <a:t>salute crolla</a:t>
            </a:r>
            <a:r>
              <a:rPr lang="it-IT" sz="2800">
                <a:solidFill>
                  <a:schemeClr val="dk1"/>
                </a:solidFill>
                <a:latin typeface="Calibri"/>
                <a:ea typeface="Calibri"/>
                <a:cs typeface="Calibri"/>
                <a:sym typeface="Calibri"/>
              </a:rPr>
              <a:t>. Così scrive: “Ho passato un periodo molto brutto […]. Lo stomaco non riusciva a calmarsi nonostante la dieta ridicolmente rigida… mal di testa violentissimi per giorni e giorno, ripetuti a brevi intervalli, ore passate a vomitare senza aver mangiato nulla […]. Una grande spossatezza, difficoltà a camminare per strada e forte sensibilità alla luce […] Grande il tormento dentro e sopra gli occhi”. Nietzsche, nel tempo, riceverà ogni cura possibile: la sua </a:t>
            </a:r>
            <a:r>
              <a:rPr b="1" lang="it-IT" sz="2800">
                <a:solidFill>
                  <a:schemeClr val="dk1"/>
                </a:solidFill>
                <a:latin typeface="Calibri"/>
                <a:ea typeface="Calibri"/>
                <a:cs typeface="Calibri"/>
                <a:sym typeface="Calibri"/>
              </a:rPr>
              <a:t>misteriosa malattia</a:t>
            </a:r>
            <a:r>
              <a:rPr lang="it-IT" sz="2800">
                <a:solidFill>
                  <a:schemeClr val="dk1"/>
                </a:solidFill>
                <a:latin typeface="Calibri"/>
                <a:ea typeface="Calibri"/>
                <a:cs typeface="Calibri"/>
                <a:sym typeface="Calibri"/>
              </a:rPr>
              <a:t> non verrà mai individuata.</a:t>
            </a:r>
            <a:endParaRPr sz="2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nvSpPr>
        <p:spPr>
          <a:xfrm>
            <a:off x="395536" y="1412776"/>
            <a:ext cx="8424936"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800">
                <a:solidFill>
                  <a:schemeClr val="dk1"/>
                </a:solidFill>
                <a:latin typeface="Calibri"/>
                <a:ea typeface="Calibri"/>
                <a:cs typeface="Calibri"/>
                <a:sym typeface="Calibri"/>
              </a:rPr>
              <a:t>A causa della sua salute, è costretto a </a:t>
            </a:r>
            <a:r>
              <a:rPr b="1" lang="it-IT" sz="2800">
                <a:solidFill>
                  <a:schemeClr val="dk1"/>
                </a:solidFill>
                <a:latin typeface="Calibri"/>
                <a:ea typeface="Calibri"/>
                <a:cs typeface="Calibri"/>
                <a:sym typeface="Calibri"/>
              </a:rPr>
              <a:t>lasciare la cattedra a Basilea</a:t>
            </a:r>
            <a:r>
              <a:rPr lang="it-IT" sz="2800">
                <a:solidFill>
                  <a:schemeClr val="dk1"/>
                </a:solidFill>
                <a:latin typeface="Calibri"/>
                <a:ea typeface="Calibri"/>
                <a:cs typeface="Calibri"/>
                <a:sym typeface="Calibri"/>
              </a:rPr>
              <a:t>. </a:t>
            </a:r>
            <a:r>
              <a:rPr b="1" lang="it-IT" sz="2800">
                <a:solidFill>
                  <a:schemeClr val="dk1"/>
                </a:solidFill>
                <a:latin typeface="Calibri"/>
                <a:ea typeface="Calibri"/>
                <a:cs typeface="Calibri"/>
                <a:sym typeface="Calibri"/>
              </a:rPr>
              <a:t>Viaggia</a:t>
            </a:r>
            <a:r>
              <a:rPr lang="it-IT" sz="2800">
                <a:solidFill>
                  <a:schemeClr val="dk1"/>
                </a:solidFill>
                <a:latin typeface="Calibri"/>
                <a:ea typeface="Calibri"/>
                <a:cs typeface="Calibri"/>
                <a:sym typeface="Calibri"/>
              </a:rPr>
              <a:t> (Francia, ma anche Italia – a Genova, Pisa, Napoli, Sorrento, Milano – e poi in Svizzera). Riesce a leggere e scrivere </a:t>
            </a:r>
            <a:r>
              <a:rPr b="1" lang="it-IT" sz="2800">
                <a:solidFill>
                  <a:schemeClr val="dk1"/>
                </a:solidFill>
                <a:latin typeface="Calibri"/>
                <a:ea typeface="Calibri"/>
                <a:cs typeface="Calibri"/>
                <a:sym typeface="Calibri"/>
              </a:rPr>
              <a:t>non più di un’ora e mezza al giorno </a:t>
            </a:r>
            <a:r>
              <a:rPr lang="it-IT" sz="2800">
                <a:solidFill>
                  <a:schemeClr val="dk1"/>
                </a:solidFill>
                <a:latin typeface="Calibri"/>
                <a:ea typeface="Calibri"/>
                <a:cs typeface="Calibri"/>
                <a:sym typeface="Calibri"/>
              </a:rPr>
              <a:t>e a costo di lancinanti dolori successivi agli occhi e alla testa (da qui, probabilmente, anche il suo metodo di lavoro e di scrittura).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nvSpPr>
        <p:spPr>
          <a:xfrm>
            <a:off x="2843808" y="1844824"/>
            <a:ext cx="5976664"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800">
                <a:solidFill>
                  <a:schemeClr val="dk1"/>
                </a:solidFill>
                <a:latin typeface="Calibri"/>
                <a:ea typeface="Calibri"/>
                <a:cs typeface="Calibri"/>
                <a:sym typeface="Calibri"/>
              </a:rPr>
              <a:t>Nel </a:t>
            </a:r>
            <a:r>
              <a:rPr lang="it-IT" sz="2800">
                <a:solidFill>
                  <a:srgbClr val="FF0000"/>
                </a:solidFill>
                <a:latin typeface="Calibri"/>
                <a:ea typeface="Calibri"/>
                <a:cs typeface="Calibri"/>
                <a:sym typeface="Calibri"/>
              </a:rPr>
              <a:t>1878</a:t>
            </a:r>
            <a:r>
              <a:rPr lang="it-IT" sz="2800">
                <a:solidFill>
                  <a:schemeClr val="dk1"/>
                </a:solidFill>
                <a:latin typeface="Calibri"/>
                <a:ea typeface="Calibri"/>
                <a:cs typeface="Calibri"/>
                <a:sym typeface="Calibri"/>
              </a:rPr>
              <a:t> esce </a:t>
            </a:r>
            <a:r>
              <a:rPr b="1" i="1" lang="it-IT" sz="2800">
                <a:solidFill>
                  <a:schemeClr val="dk1"/>
                </a:solidFill>
                <a:latin typeface="Calibri"/>
                <a:ea typeface="Calibri"/>
                <a:cs typeface="Calibri"/>
                <a:sym typeface="Calibri"/>
              </a:rPr>
              <a:t>Umano troppo umano</a:t>
            </a:r>
            <a:r>
              <a:rPr lang="it-IT" sz="2800">
                <a:solidFill>
                  <a:schemeClr val="dk1"/>
                </a:solidFill>
                <a:latin typeface="Calibri"/>
                <a:ea typeface="Calibri"/>
                <a:cs typeface="Calibri"/>
                <a:sym typeface="Calibri"/>
              </a:rPr>
              <a:t>, opera che segna il </a:t>
            </a:r>
            <a:r>
              <a:rPr i="1" lang="it-IT" sz="2800">
                <a:solidFill>
                  <a:schemeClr val="dk1"/>
                </a:solidFill>
                <a:latin typeface="Calibri"/>
                <a:ea typeface="Calibri"/>
                <a:cs typeface="Calibri"/>
                <a:sym typeface="Calibri"/>
              </a:rPr>
              <a:t>distacco definitivo da Wagner e Schopenhauer</a:t>
            </a:r>
            <a:r>
              <a:rPr lang="it-IT" sz="2800">
                <a:solidFill>
                  <a:schemeClr val="dk1"/>
                </a:solidFill>
                <a:latin typeface="Calibri"/>
                <a:ea typeface="Calibri"/>
                <a:cs typeface="Calibri"/>
                <a:sym typeface="Calibri"/>
              </a:rPr>
              <a:t>, oltre che </a:t>
            </a:r>
            <a:r>
              <a:rPr i="1" lang="it-IT" sz="2800">
                <a:solidFill>
                  <a:schemeClr val="dk1"/>
                </a:solidFill>
                <a:latin typeface="Calibri"/>
                <a:ea typeface="Calibri"/>
                <a:cs typeface="Calibri"/>
                <a:sym typeface="Calibri"/>
              </a:rPr>
              <a:t>l’inizio della scrittura “aforistica”</a:t>
            </a:r>
            <a:r>
              <a:rPr lang="it-IT" sz="2800">
                <a:solidFill>
                  <a:schemeClr val="dk1"/>
                </a:solidFill>
                <a:latin typeface="Calibri"/>
                <a:ea typeface="Calibri"/>
                <a:cs typeface="Calibri"/>
                <a:sym typeface="Calibri"/>
              </a:rPr>
              <a:t> nietzschiana. Fu un insuccesso clamoroso, così come i libri successivi (lui afferma di essere “nato postumo”…).</a:t>
            </a:r>
            <a:endParaRPr sz="2800">
              <a:solidFill>
                <a:schemeClr val="dk1"/>
              </a:solidFill>
              <a:latin typeface="Calibri"/>
              <a:ea typeface="Calibri"/>
              <a:cs typeface="Calibri"/>
              <a:sym typeface="Calibri"/>
            </a:endParaRPr>
          </a:p>
        </p:txBody>
      </p:sp>
      <p:pic>
        <p:nvPicPr>
          <p:cNvPr descr="Risultati immagini per umano troppo umano" id="165" name="Google Shape;165;p25"/>
          <p:cNvPicPr preferRelativeResize="0"/>
          <p:nvPr/>
        </p:nvPicPr>
        <p:blipFill rotWithShape="1">
          <a:blip r:embed="rId3">
            <a:alphaModFix/>
          </a:blip>
          <a:srcRect b="0" l="0" r="0" t="0"/>
          <a:stretch/>
        </p:blipFill>
        <p:spPr>
          <a:xfrm>
            <a:off x="467544" y="1772816"/>
            <a:ext cx="2228907" cy="374486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nvSpPr>
        <p:spPr>
          <a:xfrm>
            <a:off x="271286" y="716884"/>
            <a:ext cx="8352900" cy="4402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800">
                <a:solidFill>
                  <a:schemeClr val="dk1"/>
                </a:solidFill>
                <a:latin typeface="Calibri"/>
                <a:ea typeface="Calibri"/>
                <a:cs typeface="Calibri"/>
                <a:sym typeface="Calibri"/>
              </a:rPr>
              <a:t>La vita di N. sarà ormai sempre così: </a:t>
            </a:r>
            <a:r>
              <a:rPr b="1" lang="it-IT" sz="2800">
                <a:solidFill>
                  <a:schemeClr val="dk1"/>
                </a:solidFill>
                <a:latin typeface="Calibri"/>
                <a:ea typeface="Calibri"/>
                <a:cs typeface="Calibri"/>
                <a:sym typeface="Calibri"/>
              </a:rPr>
              <a:t>errabondo</a:t>
            </a:r>
            <a:r>
              <a:rPr lang="it-IT" sz="2800">
                <a:solidFill>
                  <a:schemeClr val="dk1"/>
                </a:solidFill>
                <a:latin typeface="Calibri"/>
                <a:ea typeface="Calibri"/>
                <a:cs typeface="Calibri"/>
                <a:sym typeface="Calibri"/>
              </a:rPr>
              <a:t>, in cerca di luoghi adatti alla propria salute; </a:t>
            </a:r>
            <a:r>
              <a:rPr b="1" lang="it-IT" sz="2800">
                <a:solidFill>
                  <a:schemeClr val="dk1"/>
                </a:solidFill>
                <a:latin typeface="Calibri"/>
                <a:ea typeface="Calibri"/>
                <a:cs typeface="Calibri"/>
                <a:sym typeface="Calibri"/>
              </a:rPr>
              <a:t>solitario</a:t>
            </a:r>
            <a:r>
              <a:rPr lang="it-IT" sz="2800">
                <a:solidFill>
                  <a:schemeClr val="dk1"/>
                </a:solidFill>
                <a:latin typeface="Calibri"/>
                <a:ea typeface="Calibri"/>
                <a:cs typeface="Calibri"/>
                <a:sym typeface="Calibri"/>
              </a:rPr>
              <a:t>, senza amici e vere relazioni; </a:t>
            </a:r>
            <a:r>
              <a:rPr b="1" lang="it-IT" sz="2800">
                <a:solidFill>
                  <a:schemeClr val="dk1"/>
                </a:solidFill>
                <a:latin typeface="Calibri"/>
                <a:ea typeface="Calibri"/>
                <a:cs typeface="Calibri"/>
                <a:sym typeface="Calibri"/>
              </a:rPr>
              <a:t>senza una casa</a:t>
            </a:r>
            <a:r>
              <a:rPr lang="it-IT" sz="2800">
                <a:solidFill>
                  <a:schemeClr val="dk1"/>
                </a:solidFill>
                <a:latin typeface="Calibri"/>
                <a:ea typeface="Calibri"/>
                <a:cs typeface="Calibri"/>
                <a:sym typeface="Calibri"/>
              </a:rPr>
              <a:t>, ma sempre in viaggio; aspettando le periodiche e violentissime </a:t>
            </a:r>
            <a:r>
              <a:rPr b="1" lang="it-IT" sz="2800">
                <a:solidFill>
                  <a:schemeClr val="dk1"/>
                </a:solidFill>
                <a:latin typeface="Calibri"/>
                <a:ea typeface="Calibri"/>
                <a:cs typeface="Calibri"/>
                <a:sym typeface="Calibri"/>
              </a:rPr>
              <a:t>crisi</a:t>
            </a:r>
            <a:r>
              <a:rPr lang="it-IT" sz="2800">
                <a:solidFill>
                  <a:schemeClr val="dk1"/>
                </a:solidFill>
                <a:latin typeface="Calibri"/>
                <a:ea typeface="Calibri"/>
                <a:cs typeface="Calibri"/>
                <a:sym typeface="Calibri"/>
              </a:rPr>
              <a:t>; pubblicando libri a proprie spese, libri che vanno al macero.</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Scrive </a:t>
            </a:r>
            <a:r>
              <a:rPr b="1" i="1" lang="it-IT" sz="2800">
                <a:solidFill>
                  <a:schemeClr val="dk1"/>
                </a:solidFill>
                <a:latin typeface="Calibri"/>
                <a:ea typeface="Calibri"/>
                <a:cs typeface="Calibri"/>
                <a:sym typeface="Calibri"/>
              </a:rPr>
              <a:t>Aurora</a:t>
            </a:r>
            <a:r>
              <a:rPr lang="it-IT" sz="2800">
                <a:solidFill>
                  <a:schemeClr val="dk1"/>
                </a:solidFill>
                <a:latin typeface="Calibri"/>
                <a:ea typeface="Calibri"/>
                <a:cs typeface="Calibri"/>
                <a:sym typeface="Calibri"/>
              </a:rPr>
              <a:t> e </a:t>
            </a:r>
            <a:r>
              <a:rPr b="1" i="1" lang="it-IT" sz="2800">
                <a:solidFill>
                  <a:schemeClr val="dk1"/>
                </a:solidFill>
                <a:latin typeface="Calibri"/>
                <a:ea typeface="Calibri"/>
                <a:cs typeface="Calibri"/>
                <a:sym typeface="Calibri"/>
              </a:rPr>
              <a:t>La gaia scienza </a:t>
            </a:r>
            <a:r>
              <a:rPr lang="it-IT" sz="2800">
                <a:solidFill>
                  <a:schemeClr val="dk1"/>
                </a:solidFill>
                <a:latin typeface="Calibri"/>
                <a:ea typeface="Calibri"/>
                <a:cs typeface="Calibri"/>
                <a:sym typeface="Calibri"/>
              </a:rPr>
              <a:t>(opera dove </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vengono già esplicitate due idee </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fondamentali nel pensiero di N., </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la “morte di Dio” e “l’eterno ritorno”).</a:t>
            </a:r>
            <a:endParaRPr/>
          </a:p>
        </p:txBody>
      </p:sp>
      <p:pic>
        <p:nvPicPr>
          <p:cNvPr descr="Risultati immagini per la gaia scienza" id="171" name="Google Shape;171;p26"/>
          <p:cNvPicPr preferRelativeResize="0"/>
          <p:nvPr/>
        </p:nvPicPr>
        <p:blipFill rotWithShape="1">
          <a:blip r:embed="rId3">
            <a:alphaModFix/>
          </a:blip>
          <a:srcRect b="0" l="0" r="0" t="0"/>
          <a:stretch/>
        </p:blipFill>
        <p:spPr>
          <a:xfrm>
            <a:off x="6898590" y="3327058"/>
            <a:ext cx="1800322" cy="30247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nvSpPr>
        <p:spPr>
          <a:xfrm>
            <a:off x="395536" y="778984"/>
            <a:ext cx="8352900" cy="13854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800">
                <a:solidFill>
                  <a:schemeClr val="dk1"/>
                </a:solidFill>
                <a:latin typeface="Calibri"/>
                <a:ea typeface="Calibri"/>
                <a:cs typeface="Calibri"/>
                <a:sym typeface="Calibri"/>
              </a:rPr>
              <a:t>Per un po’ di tempo coesiste una specie di strano </a:t>
            </a:r>
            <a:r>
              <a:rPr b="1" lang="it-IT" sz="2800">
                <a:solidFill>
                  <a:schemeClr val="dk1"/>
                </a:solidFill>
                <a:latin typeface="Calibri"/>
                <a:ea typeface="Calibri"/>
                <a:cs typeface="Calibri"/>
                <a:sym typeface="Calibri"/>
              </a:rPr>
              <a:t>triangolo</a:t>
            </a:r>
            <a:r>
              <a:rPr lang="it-IT" sz="2800">
                <a:solidFill>
                  <a:schemeClr val="dk1"/>
                </a:solidFill>
                <a:latin typeface="Calibri"/>
                <a:ea typeface="Calibri"/>
                <a:cs typeface="Calibri"/>
                <a:sym typeface="Calibri"/>
              </a:rPr>
              <a:t> tra N., Paul Rée e Lou Salomé </a:t>
            </a:r>
            <a:r>
              <a:rPr lang="it-IT" sz="2400">
                <a:solidFill>
                  <a:schemeClr val="dk1"/>
                </a:solidFill>
                <a:latin typeface="Calibri"/>
                <a:ea typeface="Calibri"/>
                <a:cs typeface="Calibri"/>
                <a:sym typeface="Calibri"/>
              </a:rPr>
              <a:t>(consiglio un romanzo… </a:t>
            </a:r>
            <a:r>
              <a:rPr i="1" lang="it-IT" sz="2400">
                <a:solidFill>
                  <a:schemeClr val="dk1"/>
                </a:solidFill>
                <a:latin typeface="Calibri"/>
                <a:ea typeface="Calibri"/>
                <a:cs typeface="Calibri"/>
                <a:sym typeface="Calibri"/>
              </a:rPr>
              <a:t>Le lacrime di Nietzsche</a:t>
            </a:r>
            <a:r>
              <a:rPr lang="it-IT" sz="2400">
                <a:solidFill>
                  <a:schemeClr val="dk1"/>
                </a:solidFill>
                <a:latin typeface="Calibri"/>
                <a:ea typeface="Calibri"/>
                <a:cs typeface="Calibri"/>
                <a:sym typeface="Calibri"/>
              </a:rPr>
              <a:t>)</a:t>
            </a:r>
            <a:r>
              <a:rPr lang="it-IT"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pic>
        <p:nvPicPr>
          <p:cNvPr descr="Risultati immagini per nietzsche salomÃ©" id="177" name="Google Shape;177;p27"/>
          <p:cNvPicPr preferRelativeResize="0"/>
          <p:nvPr/>
        </p:nvPicPr>
        <p:blipFill rotWithShape="1">
          <a:blip r:embed="rId3">
            <a:alphaModFix/>
          </a:blip>
          <a:srcRect b="0" l="0" r="0" t="0"/>
          <a:stretch/>
        </p:blipFill>
        <p:spPr>
          <a:xfrm>
            <a:off x="2915816" y="2636912"/>
            <a:ext cx="3394010" cy="38233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nvSpPr>
        <p:spPr>
          <a:xfrm>
            <a:off x="2665059" y="1559074"/>
            <a:ext cx="6192600" cy="3540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800">
                <a:solidFill>
                  <a:srgbClr val="FF0000"/>
                </a:solidFill>
                <a:latin typeface="Calibri"/>
                <a:ea typeface="Calibri"/>
                <a:cs typeface="Calibri"/>
                <a:sym typeface="Calibri"/>
              </a:rPr>
              <a:t>1884</a:t>
            </a:r>
            <a:r>
              <a:rPr lang="it-IT" sz="2800">
                <a:solidFill>
                  <a:schemeClr val="dk1"/>
                </a:solidFill>
                <a:latin typeface="Calibri"/>
                <a:ea typeface="Calibri"/>
                <a:cs typeface="Calibri"/>
                <a:sym typeface="Calibri"/>
              </a:rPr>
              <a:t>: esce </a:t>
            </a:r>
            <a:r>
              <a:rPr b="1" i="1" lang="it-IT" sz="2800">
                <a:solidFill>
                  <a:schemeClr val="dk1"/>
                </a:solidFill>
                <a:latin typeface="Calibri"/>
                <a:ea typeface="Calibri"/>
                <a:cs typeface="Calibri"/>
                <a:sym typeface="Calibri"/>
              </a:rPr>
              <a:t>Così parlò Zarathustra</a:t>
            </a:r>
            <a:endParaRPr b="1" i="1" sz="2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2800">
                <a:solidFill>
                  <a:srgbClr val="FF0000"/>
                </a:solidFill>
                <a:latin typeface="Calibri"/>
                <a:ea typeface="Calibri"/>
                <a:cs typeface="Calibri"/>
                <a:sym typeface="Calibri"/>
              </a:rPr>
              <a:t>1886</a:t>
            </a:r>
            <a:r>
              <a:rPr lang="it-IT" sz="2800">
                <a:solidFill>
                  <a:schemeClr val="dk1"/>
                </a:solidFill>
                <a:latin typeface="Calibri"/>
                <a:ea typeface="Calibri"/>
                <a:cs typeface="Calibri"/>
                <a:sym typeface="Calibri"/>
              </a:rPr>
              <a:t>: esce </a:t>
            </a:r>
            <a:r>
              <a:rPr b="1" i="1" lang="it-IT" sz="2800">
                <a:solidFill>
                  <a:schemeClr val="dk1"/>
                </a:solidFill>
                <a:latin typeface="Calibri"/>
                <a:ea typeface="Calibri"/>
                <a:cs typeface="Calibri"/>
                <a:sym typeface="Calibri"/>
              </a:rPr>
              <a:t>Al di là del bene e del male</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Aprile </a:t>
            </a:r>
            <a:r>
              <a:rPr lang="it-IT" sz="2800">
                <a:solidFill>
                  <a:srgbClr val="FF0000"/>
                </a:solidFill>
                <a:latin typeface="Calibri"/>
                <a:ea typeface="Calibri"/>
                <a:cs typeface="Calibri"/>
                <a:sym typeface="Calibri"/>
              </a:rPr>
              <a:t>1888</a:t>
            </a:r>
            <a:r>
              <a:rPr lang="it-IT" sz="2800">
                <a:solidFill>
                  <a:schemeClr val="dk1"/>
                </a:solidFill>
                <a:latin typeface="Calibri"/>
                <a:ea typeface="Calibri"/>
                <a:cs typeface="Calibri"/>
                <a:sym typeface="Calibri"/>
              </a:rPr>
              <a:t>: N. scopre </a:t>
            </a:r>
            <a:r>
              <a:rPr b="1" lang="it-IT" sz="2800">
                <a:solidFill>
                  <a:schemeClr val="dk1"/>
                </a:solidFill>
                <a:latin typeface="Calibri"/>
                <a:ea typeface="Calibri"/>
                <a:cs typeface="Calibri"/>
                <a:sym typeface="Calibri"/>
              </a:rPr>
              <a:t>Torino</a:t>
            </a:r>
            <a:r>
              <a:rPr lang="it-IT" sz="2800">
                <a:solidFill>
                  <a:schemeClr val="dk1"/>
                </a:solidFill>
                <a:latin typeface="Calibri"/>
                <a:ea typeface="Calibri"/>
                <a:cs typeface="Calibri"/>
                <a:sym typeface="Calibri"/>
              </a:rPr>
              <a:t> (“Torino… Una scoperta magnifica…il primo luogo dove io sono possibile!”)</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Completa l’</a:t>
            </a:r>
            <a:r>
              <a:rPr b="1" i="1" lang="it-IT" sz="2800">
                <a:solidFill>
                  <a:schemeClr val="dk1"/>
                </a:solidFill>
                <a:latin typeface="Calibri"/>
                <a:ea typeface="Calibri"/>
                <a:cs typeface="Calibri"/>
                <a:sym typeface="Calibri"/>
              </a:rPr>
              <a:t>Anticristo</a:t>
            </a:r>
            <a:r>
              <a:rPr lang="it-IT" sz="2800">
                <a:solidFill>
                  <a:schemeClr val="dk1"/>
                </a:solidFill>
                <a:latin typeface="Calibri"/>
                <a:ea typeface="Calibri"/>
                <a:cs typeface="Calibri"/>
                <a:sym typeface="Calibri"/>
              </a:rPr>
              <a:t>, </a:t>
            </a:r>
            <a:r>
              <a:rPr b="1" i="1" lang="it-IT" sz="2800">
                <a:solidFill>
                  <a:schemeClr val="dk1"/>
                </a:solidFill>
                <a:latin typeface="Calibri"/>
                <a:ea typeface="Calibri"/>
                <a:cs typeface="Calibri"/>
                <a:sym typeface="Calibri"/>
              </a:rPr>
              <a:t>Il crepuscolo degli idoli</a:t>
            </a:r>
            <a:r>
              <a:rPr lang="it-IT" sz="2800">
                <a:solidFill>
                  <a:schemeClr val="dk1"/>
                </a:solidFill>
                <a:latin typeface="Calibri"/>
                <a:ea typeface="Calibri"/>
                <a:cs typeface="Calibri"/>
                <a:sym typeface="Calibri"/>
              </a:rPr>
              <a:t>, </a:t>
            </a:r>
            <a:r>
              <a:rPr b="1" i="1" lang="it-IT" sz="2800">
                <a:solidFill>
                  <a:schemeClr val="dk1"/>
                </a:solidFill>
                <a:latin typeface="Calibri"/>
                <a:ea typeface="Calibri"/>
                <a:cs typeface="Calibri"/>
                <a:sym typeface="Calibri"/>
              </a:rPr>
              <a:t>Ecce homo</a:t>
            </a:r>
            <a:r>
              <a:rPr lang="it-IT" sz="2800">
                <a:solidFill>
                  <a:schemeClr val="dk1"/>
                </a:solidFill>
                <a:latin typeface="Calibri"/>
                <a:ea typeface="Calibri"/>
                <a:cs typeface="Calibri"/>
                <a:sym typeface="Calibri"/>
              </a:rPr>
              <a:t>.</a:t>
            </a:r>
            <a:endParaRPr/>
          </a:p>
        </p:txBody>
      </p:sp>
      <p:pic>
        <p:nvPicPr>
          <p:cNvPr descr="Risultati immagini per cosÃ¬ parlÃ² zarathustra" id="183" name="Google Shape;183;p28"/>
          <p:cNvPicPr preferRelativeResize="0"/>
          <p:nvPr/>
        </p:nvPicPr>
        <p:blipFill rotWithShape="1">
          <a:blip r:embed="rId3">
            <a:alphaModFix/>
          </a:blip>
          <a:srcRect b="0" l="0" r="0" t="0"/>
          <a:stretch/>
        </p:blipFill>
        <p:spPr>
          <a:xfrm>
            <a:off x="311103" y="1588346"/>
            <a:ext cx="2256185" cy="34817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nvSpPr>
        <p:spPr>
          <a:xfrm>
            <a:off x="2709877" y="1023700"/>
            <a:ext cx="5750700" cy="4402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800">
                <a:solidFill>
                  <a:schemeClr val="dk1"/>
                </a:solidFill>
                <a:latin typeface="Calibri"/>
                <a:ea typeface="Calibri"/>
                <a:cs typeface="Calibri"/>
                <a:sym typeface="Calibri"/>
              </a:rPr>
              <a:t>Ma sta arrivando la </a:t>
            </a:r>
            <a:r>
              <a:rPr b="1" lang="it-IT" sz="2800">
                <a:solidFill>
                  <a:srgbClr val="FF0000"/>
                </a:solidFill>
                <a:latin typeface="Calibri"/>
                <a:ea typeface="Calibri"/>
                <a:cs typeface="Calibri"/>
                <a:sym typeface="Calibri"/>
              </a:rPr>
              <a:t>pazzia</a:t>
            </a:r>
            <a:r>
              <a:rPr lang="it-IT" sz="2800">
                <a:solidFill>
                  <a:schemeClr val="dk1"/>
                </a:solidFill>
                <a:latin typeface="Calibri"/>
                <a:ea typeface="Calibri"/>
                <a:cs typeface="Calibri"/>
                <a:sym typeface="Calibri"/>
              </a:rPr>
              <a:t>… Un sintomo sono i “</a:t>
            </a:r>
            <a:r>
              <a:rPr b="1" lang="it-IT" sz="2800">
                <a:solidFill>
                  <a:schemeClr val="dk1"/>
                </a:solidFill>
                <a:latin typeface="Calibri"/>
                <a:ea typeface="Calibri"/>
                <a:cs typeface="Calibri"/>
                <a:sym typeface="Calibri"/>
              </a:rPr>
              <a:t>biglietti della follia</a:t>
            </a:r>
            <a:r>
              <a:rPr lang="it-IT" sz="2800">
                <a:solidFill>
                  <a:schemeClr val="dk1"/>
                </a:solidFill>
                <a:latin typeface="Calibri"/>
                <a:ea typeface="Calibri"/>
                <a:cs typeface="Calibri"/>
                <a:sym typeface="Calibri"/>
              </a:rPr>
              <a:t>”, scritti ad amici e conoscenti, ma anche a personaggi di spicco, re; c’è esaltazione e aggressività, oltre che una progressiva perdita di senso della realtà.</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Il 3 gennaio </a:t>
            </a:r>
            <a:r>
              <a:rPr lang="it-IT" sz="2800">
                <a:solidFill>
                  <a:srgbClr val="FF0000"/>
                </a:solidFill>
                <a:latin typeface="Calibri"/>
                <a:ea typeface="Calibri"/>
                <a:cs typeface="Calibri"/>
                <a:sym typeface="Calibri"/>
              </a:rPr>
              <a:t>1889</a:t>
            </a:r>
            <a:r>
              <a:rPr lang="it-IT" sz="2800">
                <a:solidFill>
                  <a:schemeClr val="dk1"/>
                </a:solidFill>
                <a:latin typeface="Calibri"/>
                <a:ea typeface="Calibri"/>
                <a:cs typeface="Calibri"/>
                <a:sym typeface="Calibri"/>
              </a:rPr>
              <a:t> la sua follia esplode totalmente (</a:t>
            </a:r>
            <a:r>
              <a:rPr b="1" lang="it-IT" sz="2800">
                <a:solidFill>
                  <a:schemeClr val="dk1"/>
                </a:solidFill>
                <a:latin typeface="Calibri"/>
                <a:ea typeface="Calibri"/>
                <a:cs typeface="Calibri"/>
                <a:sym typeface="Calibri"/>
              </a:rPr>
              <a:t>episodio</a:t>
            </a:r>
            <a:r>
              <a:rPr lang="it-IT" sz="2800">
                <a:solidFill>
                  <a:schemeClr val="dk1"/>
                </a:solidFill>
                <a:latin typeface="Calibri"/>
                <a:ea typeface="Calibri"/>
                <a:cs typeface="Calibri"/>
                <a:sym typeface="Calibri"/>
              </a:rPr>
              <a:t> – forse leggendario – del </a:t>
            </a:r>
            <a:r>
              <a:rPr b="1" lang="it-IT" sz="2800">
                <a:solidFill>
                  <a:schemeClr val="dk1"/>
                </a:solidFill>
                <a:latin typeface="Calibri"/>
                <a:ea typeface="Calibri"/>
                <a:cs typeface="Calibri"/>
                <a:sym typeface="Calibri"/>
              </a:rPr>
              <a:t>cavallo</a:t>
            </a:r>
            <a:r>
              <a:rPr lang="it-IT"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pic>
        <p:nvPicPr>
          <p:cNvPr id="189" name="Google Shape;189;p29"/>
          <p:cNvPicPr preferRelativeResize="0"/>
          <p:nvPr/>
        </p:nvPicPr>
        <p:blipFill>
          <a:blip r:embed="rId3">
            <a:alphaModFix/>
          </a:blip>
          <a:stretch>
            <a:fillRect/>
          </a:stretch>
        </p:blipFill>
        <p:spPr>
          <a:xfrm>
            <a:off x="94000" y="1700800"/>
            <a:ext cx="2495550" cy="304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nvSpPr>
        <p:spPr>
          <a:xfrm>
            <a:off x="323528" y="1268760"/>
            <a:ext cx="8568952" cy="45858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it-IT" sz="2400" u="sng">
                <a:solidFill>
                  <a:schemeClr val="dk1"/>
                </a:solidFill>
                <a:latin typeface="Calibri"/>
                <a:ea typeface="Calibri"/>
                <a:cs typeface="Calibri"/>
                <a:sym typeface="Calibri"/>
              </a:rPr>
              <a:t>Esempi di biglietti della follia</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i="1" lang="it-IT" sz="2400">
                <a:solidFill>
                  <a:schemeClr val="dk1"/>
                </a:solidFill>
                <a:latin typeface="Calibri"/>
                <a:ea typeface="Calibri"/>
                <a:cs typeface="Calibri"/>
                <a:sym typeface="Calibri"/>
              </a:rPr>
              <a:t>A Cosima Wagner</a:t>
            </a:r>
            <a:r>
              <a:rPr lang="it-IT" sz="2400">
                <a:solidFill>
                  <a:schemeClr val="dk1"/>
                </a:solidFill>
                <a:latin typeface="Calibri"/>
                <a:ea typeface="Calibri"/>
                <a:cs typeface="Calibri"/>
                <a:sym typeface="Calibri"/>
              </a:rPr>
              <a:t>: “Alla principessa Arianna, mia amata. Che io sia un uomo è un pregiudizio. Ma io ho già vissuto spesso tra gli uomini e conosco tutto ciò che gli uomini possono provare, dalle cose più basse fino a quelle più alte. Sono stato Buddha tra gli indiani e Dioniso in Grecia, Alessandro e Cesare sono mie incarnazioni, come pure Lord Bacon, il poeta di Shakespeare. Da ultimo, ancora, sono stato Voltaire e Napoleone, forse anche Richard Wagner… Ma questa volta vengo come il vittorioso Dioniso, che farà della terra un giorno di festa. Non avrei molto tempo. I cieli si rallegrano che io sia qui… Sono stato anche appeso sulla croce”.</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nvSpPr>
        <p:spPr>
          <a:xfrm>
            <a:off x="323528" y="1268760"/>
            <a:ext cx="8568952"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it-IT" sz="2400">
                <a:solidFill>
                  <a:schemeClr val="dk1"/>
                </a:solidFill>
                <a:latin typeface="Calibri"/>
                <a:ea typeface="Calibri"/>
                <a:cs typeface="Calibri"/>
                <a:sym typeface="Calibri"/>
              </a:rPr>
              <a:t>A Meta von Salis</a:t>
            </a:r>
            <a:r>
              <a:rPr lang="it-IT" sz="2400">
                <a:solidFill>
                  <a:schemeClr val="dk1"/>
                </a:solidFill>
                <a:latin typeface="Calibri"/>
                <a:ea typeface="Calibri"/>
                <a:cs typeface="Calibri"/>
                <a:sym typeface="Calibri"/>
              </a:rPr>
              <a:t>: “Il mondo è trasfigurato, perché Iddio è sulla terra.  Non vede come tutti i cieli esultano? Ho appena preso possesso del regno, getterò il Papa in prigione e farò fucilare Guglielmo, Bismarck e Stoecker”.</a:t>
            </a:r>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i="1" lang="it-IT" sz="2400">
                <a:solidFill>
                  <a:schemeClr val="dk1"/>
                </a:solidFill>
                <a:latin typeface="Calibri"/>
                <a:ea typeface="Calibri"/>
                <a:cs typeface="Calibri"/>
                <a:sym typeface="Calibri"/>
              </a:rPr>
              <a:t>A Burckhardt</a:t>
            </a:r>
            <a:r>
              <a:rPr lang="it-IT" sz="2400">
                <a:solidFill>
                  <a:schemeClr val="dk1"/>
                </a:solidFill>
                <a:latin typeface="Calibri"/>
                <a:ea typeface="Calibri"/>
                <a:cs typeface="Calibri"/>
                <a:sym typeface="Calibri"/>
              </a:rPr>
              <a:t>: “Ecco il piccolo scherzo per amore del quale dimentico la noia di aver creato il mondo”.</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200" name="Google Shape;200;p31"/>
          <p:cNvPicPr preferRelativeResize="0"/>
          <p:nvPr/>
        </p:nvPicPr>
        <p:blipFill>
          <a:blip r:embed="rId3">
            <a:alphaModFix/>
          </a:blip>
          <a:stretch>
            <a:fillRect/>
          </a:stretch>
        </p:blipFill>
        <p:spPr>
          <a:xfrm>
            <a:off x="5792850" y="4377303"/>
            <a:ext cx="2953003" cy="21758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nvSpPr>
        <p:spPr>
          <a:xfrm>
            <a:off x="323528" y="836712"/>
            <a:ext cx="8605464" cy="48320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800">
                <a:solidFill>
                  <a:schemeClr val="dk1"/>
                </a:solidFill>
                <a:latin typeface="Calibri"/>
                <a:ea typeface="Calibri"/>
                <a:cs typeface="Calibri"/>
                <a:sym typeface="Calibri"/>
              </a:rPr>
              <a:t>“Conosco la mia sorte. Un giorno al mio nome sarà legato il ricordo di qualcosa di gigantesco – di una crisi come mai ce ne furono sulla terra, del più profondo conflitto di coscienza, di una decisione evocata </a:t>
            </a:r>
            <a:r>
              <a:rPr b="1" i="1" lang="it-IT" sz="2800">
                <a:solidFill>
                  <a:schemeClr val="dk1"/>
                </a:solidFill>
                <a:latin typeface="Calibri"/>
                <a:ea typeface="Calibri"/>
                <a:cs typeface="Calibri"/>
                <a:sym typeface="Calibri"/>
              </a:rPr>
              <a:t>contro</a:t>
            </a:r>
            <a:r>
              <a:rPr b="1" lang="it-IT" sz="2800">
                <a:solidFill>
                  <a:schemeClr val="dk1"/>
                </a:solidFill>
                <a:latin typeface="Calibri"/>
                <a:ea typeface="Calibri"/>
                <a:cs typeface="Calibri"/>
                <a:sym typeface="Calibri"/>
              </a:rPr>
              <a:t> tutto ciò che fino ad allora si era creduto</a:t>
            </a:r>
            <a:r>
              <a:rPr lang="it-IT" sz="2800">
                <a:solidFill>
                  <a:schemeClr val="dk1"/>
                </a:solidFill>
                <a:latin typeface="Calibri"/>
                <a:ea typeface="Calibri"/>
                <a:cs typeface="Calibri"/>
                <a:sym typeface="Calibri"/>
              </a:rPr>
              <a:t>, voluto, santificato. Io non sono un uomo, </a:t>
            </a:r>
            <a:r>
              <a:rPr b="1" lang="it-IT" sz="2800">
                <a:solidFill>
                  <a:schemeClr val="dk1"/>
                </a:solidFill>
                <a:latin typeface="Calibri"/>
                <a:ea typeface="Calibri"/>
                <a:cs typeface="Calibri"/>
                <a:sym typeface="Calibri"/>
              </a:rPr>
              <a:t>io sono dinamite</a:t>
            </a:r>
            <a:r>
              <a:rPr lang="it-IT" sz="2800">
                <a:solidFill>
                  <a:schemeClr val="dk1"/>
                </a:solidFill>
                <a:latin typeface="Calibri"/>
                <a:ea typeface="Calibri"/>
                <a:cs typeface="Calibri"/>
                <a:sym typeface="Calibri"/>
              </a:rPr>
              <a:t>. – E con tutto questo non ho niente di un fondatore di religioni – </a:t>
            </a:r>
            <a:r>
              <a:rPr b="1" lang="it-IT" sz="2800">
                <a:solidFill>
                  <a:schemeClr val="dk1"/>
                </a:solidFill>
                <a:latin typeface="Calibri"/>
                <a:ea typeface="Calibri"/>
                <a:cs typeface="Calibri"/>
                <a:sym typeface="Calibri"/>
              </a:rPr>
              <a:t>le religioni sono roba da plebaglia</a:t>
            </a:r>
            <a:r>
              <a:rPr lang="it-IT" sz="2800">
                <a:solidFill>
                  <a:schemeClr val="dk1"/>
                </a:solidFill>
                <a:latin typeface="Calibri"/>
                <a:ea typeface="Calibri"/>
                <a:cs typeface="Calibri"/>
                <a:sym typeface="Calibri"/>
              </a:rPr>
              <a:t>, io sento il bisogno di lavarmi le mani dopo essere stato a contatto con persone religiose... Io non voglio “credenti”, mi ritengo troppo maligno per credere in me stesso, </a:t>
            </a:r>
            <a:r>
              <a:rPr b="1" lang="it-IT" sz="2800">
                <a:solidFill>
                  <a:schemeClr val="dk1"/>
                </a:solidFill>
                <a:latin typeface="Calibri"/>
                <a:ea typeface="Calibri"/>
                <a:cs typeface="Calibri"/>
                <a:sym typeface="Calibri"/>
              </a:rPr>
              <a:t>non parlo mai alle masse</a:t>
            </a:r>
            <a:r>
              <a:rPr lang="it-IT" sz="2800">
                <a:solidFill>
                  <a:schemeClr val="dk1"/>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2"/>
          <p:cNvSpPr txBox="1"/>
          <p:nvPr/>
        </p:nvSpPr>
        <p:spPr>
          <a:xfrm>
            <a:off x="539552" y="1196752"/>
            <a:ext cx="8352928" cy="415498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it-IT" sz="2400">
                <a:solidFill>
                  <a:schemeClr val="dk1"/>
                </a:solidFill>
                <a:latin typeface="Calibri"/>
                <a:ea typeface="Calibri"/>
                <a:cs typeface="Calibri"/>
                <a:sym typeface="Calibri"/>
              </a:rPr>
              <a:t>A Umberto I, re d’Italia</a:t>
            </a:r>
            <a:r>
              <a:rPr lang="it-IT" sz="2400">
                <a:solidFill>
                  <a:schemeClr val="dk1"/>
                </a:solidFill>
                <a:latin typeface="Calibri"/>
                <a:ea typeface="Calibri"/>
                <a:cs typeface="Calibri"/>
                <a:sym typeface="Calibri"/>
              </a:rPr>
              <a:t>: “Al mio amato figlio Umberto. La mia pace sia con te! Martedì vengo a Roma e voglio vederti insieme a Sua Santità il Papa. Il Crocifisso”.</a:t>
            </a:r>
            <a:endParaRPr/>
          </a:p>
          <a:p>
            <a:pPr indent="0" lvl="0" marL="0" marR="0" rtl="0" algn="just">
              <a:spcBef>
                <a:spcPts val="0"/>
              </a:spcBef>
              <a:spcAft>
                <a:spcPts val="0"/>
              </a:spcAft>
              <a:buNone/>
            </a:pPr>
            <a:r>
              <a:t/>
            </a:r>
            <a:endParaRPr i="1" sz="2400">
              <a:solidFill>
                <a:schemeClr val="dk1"/>
              </a:solidFill>
              <a:latin typeface="Calibri"/>
              <a:ea typeface="Calibri"/>
              <a:cs typeface="Calibri"/>
              <a:sym typeface="Calibri"/>
            </a:endParaRPr>
          </a:p>
          <a:p>
            <a:pPr indent="0" lvl="0" marL="0" marR="0" rtl="0" algn="just">
              <a:spcBef>
                <a:spcPts val="0"/>
              </a:spcBef>
              <a:spcAft>
                <a:spcPts val="0"/>
              </a:spcAft>
              <a:buNone/>
            </a:pPr>
            <a:r>
              <a:rPr i="1" lang="it-IT" sz="2400">
                <a:solidFill>
                  <a:schemeClr val="dk1"/>
                </a:solidFill>
                <a:latin typeface="Calibri"/>
                <a:ea typeface="Calibri"/>
                <a:cs typeface="Calibri"/>
                <a:sym typeface="Calibri"/>
              </a:rPr>
              <a:t>Ancora a Burckhardt</a:t>
            </a:r>
            <a:r>
              <a:rPr lang="it-IT" sz="2400">
                <a:solidFill>
                  <a:schemeClr val="dk1"/>
                </a:solidFill>
                <a:latin typeface="Calibri"/>
                <a:ea typeface="Calibri"/>
                <a:cs typeface="Calibri"/>
                <a:sym typeface="Calibri"/>
              </a:rPr>
              <a:t>: “Caro signor professore, alla fine sarei stato molto più volentieri professore a Basilea che Dio; ma non ho osato spingere così lontano il mio egoismo privato da tralasciare, per causa sua, la creazione del mondo. Lei vede, bisogna fare sacrifici, come e dove si viva, tuttavia mi sono riservato una piccola camera da studente, che si trova di fronte al Palazzo Carignano (nel quale sono nato come Vittorio Emanuele…)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nvSpPr>
        <p:spPr>
          <a:xfrm>
            <a:off x="539552" y="1628800"/>
            <a:ext cx="8352928"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400">
                <a:solidFill>
                  <a:schemeClr val="dk1"/>
                </a:solidFill>
                <a:latin typeface="Calibri"/>
                <a:ea typeface="Calibri"/>
                <a:cs typeface="Calibri"/>
                <a:sym typeface="Calibri"/>
              </a:rPr>
              <a:t>[…] Per due volte, questo autunno, mi sono trovato, vestito il meno possibile, al mio funerale, dapprima come conte Robilant (no, questi è mio figlio, in quanto io sono Carlo Alberto…)”. Alcune note a margine, poi, rincaravano la dose: “L’anno scorso sono stato crocefisso in modo molto penoso dai medici tedeschi. Aboliti Guglielmo, Bismarck e tutti gli antisemiti”; oppure “Sono dio, ho fatto questa caricatura…”</a:t>
            </a:r>
            <a:endParaRPr/>
          </a:p>
        </p:txBody>
      </p:sp>
      <p:sp>
        <p:nvSpPr>
          <p:cNvPr id="211" name="Google Shape;211;p33"/>
          <p:cNvSpPr txBox="1"/>
          <p:nvPr/>
        </p:nvSpPr>
        <p:spPr>
          <a:xfrm>
            <a:off x="4151025" y="5755175"/>
            <a:ext cx="4099800" cy="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it-IT" sz="2300">
                <a:solidFill>
                  <a:schemeClr val="dk1"/>
                </a:solidFill>
                <a:latin typeface="Calibri"/>
                <a:ea typeface="Calibri"/>
                <a:cs typeface="Calibri"/>
                <a:sym typeface="Calibri"/>
              </a:rPr>
              <a:t>firmati: Nietzsche Caesar, Il Crocifisso, L’Anticristo, Dioniso…</a:t>
            </a:r>
            <a:endParaRPr i="1" sz="23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4"/>
          <p:cNvSpPr txBox="1"/>
          <p:nvPr/>
        </p:nvSpPr>
        <p:spPr>
          <a:xfrm>
            <a:off x="445236" y="530509"/>
            <a:ext cx="8424900" cy="5695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800">
                <a:solidFill>
                  <a:schemeClr val="dk1"/>
                </a:solidFill>
                <a:latin typeface="Calibri"/>
                <a:ea typeface="Calibri"/>
                <a:cs typeface="Calibri"/>
                <a:sym typeface="Calibri"/>
              </a:rPr>
              <a:t>Da ora in poi la vita di N. trascorre tra </a:t>
            </a:r>
            <a:r>
              <a:rPr b="1" lang="it-IT" sz="2800">
                <a:solidFill>
                  <a:schemeClr val="dk1"/>
                </a:solidFill>
                <a:latin typeface="Calibri"/>
                <a:ea typeface="Calibri"/>
                <a:cs typeface="Calibri"/>
                <a:sym typeface="Calibri"/>
              </a:rPr>
              <a:t>sbalzi improvvisi</a:t>
            </a:r>
            <a:r>
              <a:rPr lang="it-IT" sz="2800">
                <a:solidFill>
                  <a:schemeClr val="dk1"/>
                </a:solidFill>
                <a:latin typeface="Calibri"/>
                <a:ea typeface="Calibri"/>
                <a:cs typeface="Calibri"/>
                <a:sym typeface="Calibri"/>
              </a:rPr>
              <a:t>, grida e gesti da folle, e la quasi </a:t>
            </a:r>
            <a:r>
              <a:rPr b="1" lang="it-IT" sz="2800">
                <a:solidFill>
                  <a:schemeClr val="dk1"/>
                </a:solidFill>
                <a:latin typeface="Calibri"/>
                <a:ea typeface="Calibri"/>
                <a:cs typeface="Calibri"/>
                <a:sym typeface="Calibri"/>
              </a:rPr>
              <a:t>catatonia</a:t>
            </a:r>
            <a:r>
              <a:rPr lang="it-IT" sz="2800">
                <a:solidFill>
                  <a:schemeClr val="dk1"/>
                </a:solidFill>
                <a:latin typeface="Calibri"/>
                <a:ea typeface="Calibri"/>
                <a:cs typeface="Calibri"/>
                <a:sym typeface="Calibri"/>
              </a:rPr>
              <a:t> (imbottito di calmanti). </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Passa 14 mesi in </a:t>
            </a:r>
            <a:r>
              <a:rPr b="1" lang="it-IT" sz="2800">
                <a:solidFill>
                  <a:schemeClr val="dk1"/>
                </a:solidFill>
                <a:latin typeface="Calibri"/>
                <a:ea typeface="Calibri"/>
                <a:cs typeface="Calibri"/>
                <a:sym typeface="Calibri"/>
              </a:rPr>
              <a:t>manicomio</a:t>
            </a:r>
            <a:r>
              <a:rPr lang="it-IT" sz="2800">
                <a:solidFill>
                  <a:schemeClr val="dk1"/>
                </a:solidFill>
                <a:latin typeface="Calibri"/>
                <a:ea typeface="Calibri"/>
                <a:cs typeface="Calibri"/>
                <a:sym typeface="Calibri"/>
              </a:rPr>
              <a:t>; poi (1890) lascia il manicomio per la </a:t>
            </a:r>
            <a:r>
              <a:rPr b="1" lang="it-IT" sz="2800">
                <a:solidFill>
                  <a:schemeClr val="dk1"/>
                </a:solidFill>
                <a:latin typeface="Calibri"/>
                <a:ea typeface="Calibri"/>
                <a:cs typeface="Calibri"/>
                <a:sym typeface="Calibri"/>
              </a:rPr>
              <a:t>casa</a:t>
            </a:r>
            <a:r>
              <a:rPr lang="it-IT" sz="2800">
                <a:solidFill>
                  <a:schemeClr val="dk1"/>
                </a:solidFill>
                <a:latin typeface="Calibri"/>
                <a:ea typeface="Calibri"/>
                <a:cs typeface="Calibri"/>
                <a:sym typeface="Calibri"/>
              </a:rPr>
              <a:t> della madre. Un giorno esce di casa e viene riportato la sera dai poliziotti: aveva fatto il bagno tutto nudo in uno stagno , in piena città; e tutto nudo si era presentato ai poliziotti: “Dottor, Professor Friedrich Nietzsche, docente di filologia classica all’Università di Basilea”.</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Le opere di Nietzsche cominciano ad essere </a:t>
            </a:r>
            <a:r>
              <a:rPr b="1" lang="it-IT" sz="2800">
                <a:solidFill>
                  <a:schemeClr val="dk1"/>
                </a:solidFill>
                <a:latin typeface="Calibri"/>
                <a:ea typeface="Calibri"/>
                <a:cs typeface="Calibri"/>
                <a:sym typeface="Calibri"/>
              </a:rPr>
              <a:t>vendute e lette</a:t>
            </a:r>
            <a:r>
              <a:rPr lang="it-IT" sz="2800">
                <a:solidFill>
                  <a:schemeClr val="dk1"/>
                </a:solidFill>
                <a:latin typeface="Calibri"/>
                <a:ea typeface="Calibri"/>
                <a:cs typeface="Calibri"/>
                <a:sym typeface="Calibri"/>
              </a:rPr>
              <a:t>, ad avere risonanza. Friedrich muore il </a:t>
            </a:r>
            <a:r>
              <a:rPr lang="it-IT" sz="2800">
                <a:solidFill>
                  <a:srgbClr val="FF0000"/>
                </a:solidFill>
                <a:latin typeface="Calibri"/>
                <a:ea typeface="Calibri"/>
                <a:cs typeface="Calibri"/>
                <a:sym typeface="Calibri"/>
              </a:rPr>
              <a:t>25 agosto 1900</a:t>
            </a:r>
            <a:r>
              <a:rPr lang="it-IT" sz="2800">
                <a:solidFill>
                  <a:schemeClr val="dk1"/>
                </a:solidFill>
                <a:latin typeface="Calibri"/>
                <a:ea typeface="Calibri"/>
                <a:cs typeface="Calibri"/>
                <a:sym typeface="Calibri"/>
              </a:rPr>
              <a:t>, per una polmonite.</a:t>
            </a:r>
            <a:endParaRPr sz="2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5"/>
          <p:cNvSpPr txBox="1"/>
          <p:nvPr/>
        </p:nvSpPr>
        <p:spPr>
          <a:xfrm>
            <a:off x="539552" y="476672"/>
            <a:ext cx="820891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400">
                <a:solidFill>
                  <a:srgbClr val="FF0000"/>
                </a:solidFill>
                <a:latin typeface="Calibri"/>
                <a:ea typeface="Calibri"/>
                <a:cs typeface="Calibri"/>
                <a:sym typeface="Calibri"/>
              </a:rPr>
              <a:t>Filosofia e malattia. Lo stile</a:t>
            </a:r>
            <a:endParaRPr b="1" sz="4400">
              <a:solidFill>
                <a:srgbClr val="FF0000"/>
              </a:solidFill>
              <a:latin typeface="Calibri"/>
              <a:ea typeface="Calibri"/>
              <a:cs typeface="Calibri"/>
              <a:sym typeface="Calibri"/>
            </a:endParaRPr>
          </a:p>
        </p:txBody>
      </p:sp>
      <p:sp>
        <p:nvSpPr>
          <p:cNvPr id="222" name="Google Shape;222;p35"/>
          <p:cNvSpPr txBox="1"/>
          <p:nvPr/>
        </p:nvSpPr>
        <p:spPr>
          <a:xfrm>
            <a:off x="1691680" y="1484784"/>
            <a:ext cx="590465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800">
                <a:solidFill>
                  <a:schemeClr val="dk1"/>
                </a:solidFill>
                <a:latin typeface="Calibri"/>
                <a:ea typeface="Calibri"/>
                <a:cs typeface="Calibri"/>
                <a:sym typeface="Calibri"/>
              </a:rPr>
              <a:t>La </a:t>
            </a:r>
            <a:r>
              <a:rPr b="1" lang="it-IT" sz="2800">
                <a:solidFill>
                  <a:schemeClr val="dk1"/>
                </a:solidFill>
                <a:latin typeface="Calibri"/>
                <a:ea typeface="Calibri"/>
                <a:cs typeface="Calibri"/>
                <a:sym typeface="Calibri"/>
              </a:rPr>
              <a:t>malattia</a:t>
            </a:r>
            <a:r>
              <a:rPr lang="it-IT" sz="2800">
                <a:solidFill>
                  <a:schemeClr val="dk1"/>
                </a:solidFill>
                <a:latin typeface="Calibri"/>
                <a:ea typeface="Calibri"/>
                <a:cs typeface="Calibri"/>
                <a:sym typeface="Calibri"/>
              </a:rPr>
              <a:t> ha costretto N. a una vita particolare, di solitudine e sofferenza…</a:t>
            </a:r>
            <a:endParaRPr sz="2800">
              <a:solidFill>
                <a:schemeClr val="dk1"/>
              </a:solidFill>
              <a:latin typeface="Calibri"/>
              <a:ea typeface="Calibri"/>
              <a:cs typeface="Calibri"/>
              <a:sym typeface="Calibri"/>
            </a:endParaRPr>
          </a:p>
        </p:txBody>
      </p:sp>
      <p:sp>
        <p:nvSpPr>
          <p:cNvPr id="223" name="Google Shape;223;p35"/>
          <p:cNvSpPr txBox="1"/>
          <p:nvPr/>
        </p:nvSpPr>
        <p:spPr>
          <a:xfrm>
            <a:off x="683568" y="3861048"/>
            <a:ext cx="3168352" cy="954107"/>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800">
                <a:solidFill>
                  <a:schemeClr val="dk1"/>
                </a:solidFill>
                <a:latin typeface="Calibri"/>
                <a:ea typeface="Calibri"/>
                <a:cs typeface="Calibri"/>
                <a:sym typeface="Calibri"/>
              </a:rPr>
              <a:t>Era </a:t>
            </a:r>
            <a:r>
              <a:rPr b="1" lang="it-IT" sz="2800">
                <a:solidFill>
                  <a:schemeClr val="dk1"/>
                </a:solidFill>
                <a:latin typeface="Calibri"/>
                <a:ea typeface="Calibri"/>
                <a:cs typeface="Calibri"/>
                <a:sym typeface="Calibri"/>
              </a:rPr>
              <a:t>pazzo</a:t>
            </a:r>
            <a:r>
              <a:rPr lang="it-IT" sz="2800">
                <a:solidFill>
                  <a:schemeClr val="dk1"/>
                </a:solidFill>
                <a:latin typeface="Calibri"/>
                <a:ea typeface="Calibri"/>
                <a:cs typeface="Calibri"/>
                <a:sym typeface="Calibri"/>
              </a:rPr>
              <a:t>! Perché lo studiamo?</a:t>
            </a:r>
            <a:endParaRPr sz="2800">
              <a:solidFill>
                <a:schemeClr val="dk1"/>
              </a:solidFill>
              <a:latin typeface="Calibri"/>
              <a:ea typeface="Calibri"/>
              <a:cs typeface="Calibri"/>
              <a:sym typeface="Calibri"/>
            </a:endParaRPr>
          </a:p>
        </p:txBody>
      </p:sp>
      <p:sp>
        <p:nvSpPr>
          <p:cNvPr id="224" name="Google Shape;224;p35"/>
          <p:cNvSpPr txBox="1"/>
          <p:nvPr/>
        </p:nvSpPr>
        <p:spPr>
          <a:xfrm>
            <a:off x="4788024" y="3068960"/>
            <a:ext cx="3168352" cy="3108543"/>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800">
                <a:solidFill>
                  <a:schemeClr val="dk1"/>
                </a:solidFill>
                <a:latin typeface="Calibri"/>
                <a:ea typeface="Calibri"/>
                <a:cs typeface="Calibri"/>
                <a:sym typeface="Calibri"/>
              </a:rPr>
              <a:t>La sofferenza lo ha reso molto </a:t>
            </a:r>
            <a:r>
              <a:rPr b="1" lang="it-IT" sz="2800">
                <a:solidFill>
                  <a:schemeClr val="dk1"/>
                </a:solidFill>
                <a:latin typeface="Calibri"/>
                <a:ea typeface="Calibri"/>
                <a:cs typeface="Calibri"/>
                <a:sym typeface="Calibri"/>
              </a:rPr>
              <a:t>profondo</a:t>
            </a:r>
            <a:r>
              <a:rPr lang="it-IT" sz="2800">
                <a:solidFill>
                  <a:schemeClr val="dk1"/>
                </a:solidFill>
                <a:latin typeface="Calibri"/>
                <a:ea typeface="Calibri"/>
                <a:cs typeface="Calibri"/>
                <a:sym typeface="Calibri"/>
              </a:rPr>
              <a:t>; l’acutezza e l’incisività delle sue indagini rivelano una psicologia molto elaborata</a:t>
            </a:r>
            <a:endParaRPr sz="2800">
              <a:solidFill>
                <a:schemeClr val="dk1"/>
              </a:solidFill>
              <a:latin typeface="Calibri"/>
              <a:ea typeface="Calibri"/>
              <a:cs typeface="Calibri"/>
              <a:sym typeface="Calibri"/>
            </a:endParaRPr>
          </a:p>
        </p:txBody>
      </p:sp>
      <p:pic>
        <p:nvPicPr>
          <p:cNvPr descr="Risultati immagini per freccia biforcuta" id="225" name="Google Shape;225;p35"/>
          <p:cNvPicPr preferRelativeResize="0"/>
          <p:nvPr/>
        </p:nvPicPr>
        <p:blipFill rotWithShape="1">
          <a:blip r:embed="rId3">
            <a:alphaModFix/>
          </a:blip>
          <a:srcRect b="7600" l="52079" r="0" t="62159"/>
          <a:stretch/>
        </p:blipFill>
        <p:spPr>
          <a:xfrm flipH="1" rot="10800000">
            <a:off x="2627784" y="2420888"/>
            <a:ext cx="2054002" cy="1296144"/>
          </a:xfrm>
          <a:prstGeom prst="rect">
            <a:avLst/>
          </a:prstGeom>
          <a:noFill/>
          <a:ln>
            <a:noFill/>
          </a:ln>
        </p:spPr>
      </p:pic>
      <p:sp>
        <p:nvSpPr>
          <p:cNvPr id="226" name="Google Shape;226;p35"/>
          <p:cNvSpPr txBox="1"/>
          <p:nvPr/>
        </p:nvSpPr>
        <p:spPr>
          <a:xfrm>
            <a:off x="237500" y="5519125"/>
            <a:ext cx="4334400" cy="10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IT" sz="1600">
                <a:solidFill>
                  <a:schemeClr val="dk1"/>
                </a:solidFill>
                <a:latin typeface="Calibri"/>
                <a:ea typeface="Calibri"/>
                <a:cs typeface="Calibri"/>
                <a:sym typeface="Calibri"/>
              </a:rPr>
              <a:t>“Per quanto riguarda la mia lunga infermità, non le devo infinitamente di più della mia salute? Le devo </a:t>
            </a:r>
            <a:r>
              <a:rPr i="1" lang="it-IT" sz="1600">
                <a:solidFill>
                  <a:schemeClr val="dk1"/>
                </a:solidFill>
                <a:latin typeface="Calibri"/>
                <a:ea typeface="Calibri"/>
                <a:cs typeface="Calibri"/>
                <a:sym typeface="Calibri"/>
              </a:rPr>
              <a:t>la mia filosofia</a:t>
            </a:r>
            <a:r>
              <a:rPr lang="it-IT" sz="1600">
                <a:solidFill>
                  <a:schemeClr val="dk1"/>
                </a:solidFill>
                <a:latin typeface="Calibri"/>
                <a:ea typeface="Calibri"/>
                <a:cs typeface="Calibri"/>
                <a:sym typeface="Calibri"/>
              </a:rPr>
              <a:t>” (Ecce homo)</a:t>
            </a:r>
            <a:endParaRPr sz="16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6"/>
          <p:cNvSpPr txBox="1"/>
          <p:nvPr/>
        </p:nvSpPr>
        <p:spPr>
          <a:xfrm>
            <a:off x="539552" y="476672"/>
            <a:ext cx="820891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400">
                <a:solidFill>
                  <a:srgbClr val="FF0000"/>
                </a:solidFill>
                <a:latin typeface="Calibri"/>
                <a:ea typeface="Calibri"/>
                <a:cs typeface="Calibri"/>
                <a:sym typeface="Calibri"/>
              </a:rPr>
              <a:t>Filosofia e malattia. Lo stile</a:t>
            </a:r>
            <a:endParaRPr b="1" sz="4400">
              <a:solidFill>
                <a:srgbClr val="FF0000"/>
              </a:solidFill>
              <a:latin typeface="Calibri"/>
              <a:ea typeface="Calibri"/>
              <a:cs typeface="Calibri"/>
              <a:sym typeface="Calibri"/>
            </a:endParaRPr>
          </a:p>
        </p:txBody>
      </p:sp>
      <p:sp>
        <p:nvSpPr>
          <p:cNvPr id="232" name="Google Shape;232;p36"/>
          <p:cNvSpPr txBox="1"/>
          <p:nvPr/>
        </p:nvSpPr>
        <p:spPr>
          <a:xfrm>
            <a:off x="467544" y="1484784"/>
            <a:ext cx="5904656"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it-IT" sz="2800" u="sng">
                <a:solidFill>
                  <a:schemeClr val="dk1"/>
                </a:solidFill>
                <a:latin typeface="Calibri"/>
                <a:ea typeface="Calibri"/>
                <a:cs typeface="Calibri"/>
                <a:sym typeface="Calibri"/>
              </a:rPr>
              <a:t>Prima fase</a:t>
            </a:r>
            <a:r>
              <a:rPr lang="it-IT" sz="2800">
                <a:solidFill>
                  <a:schemeClr val="dk1"/>
                </a:solidFill>
                <a:latin typeface="Calibri"/>
                <a:ea typeface="Calibri"/>
                <a:cs typeface="Calibri"/>
                <a:sym typeface="Calibri"/>
              </a:rPr>
              <a:t>. Opere tradizionali, </a:t>
            </a:r>
            <a:r>
              <a:rPr b="1" lang="it-IT" sz="2800">
                <a:solidFill>
                  <a:schemeClr val="dk1"/>
                </a:solidFill>
                <a:latin typeface="Calibri"/>
                <a:ea typeface="Calibri"/>
                <a:cs typeface="Calibri"/>
                <a:sym typeface="Calibri"/>
              </a:rPr>
              <a:t>saggi</a:t>
            </a:r>
            <a:endParaRPr b="1" sz="2800">
              <a:solidFill>
                <a:schemeClr val="dk1"/>
              </a:solidFill>
              <a:latin typeface="Calibri"/>
              <a:ea typeface="Calibri"/>
              <a:cs typeface="Calibri"/>
              <a:sym typeface="Calibri"/>
            </a:endParaRPr>
          </a:p>
        </p:txBody>
      </p:sp>
      <p:sp>
        <p:nvSpPr>
          <p:cNvPr id="233" name="Google Shape;233;p36"/>
          <p:cNvSpPr txBox="1"/>
          <p:nvPr/>
        </p:nvSpPr>
        <p:spPr>
          <a:xfrm>
            <a:off x="467544" y="2204864"/>
            <a:ext cx="7344816"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it-IT" sz="2800" u="sng">
                <a:solidFill>
                  <a:schemeClr val="dk1"/>
                </a:solidFill>
                <a:latin typeface="Calibri"/>
                <a:ea typeface="Calibri"/>
                <a:cs typeface="Calibri"/>
                <a:sym typeface="Calibri"/>
              </a:rPr>
              <a:t>Seconda fase</a:t>
            </a:r>
            <a:r>
              <a:rPr lang="it-IT" sz="2800">
                <a:solidFill>
                  <a:schemeClr val="dk1"/>
                </a:solidFill>
                <a:latin typeface="Calibri"/>
                <a:ea typeface="Calibri"/>
                <a:cs typeface="Calibri"/>
                <a:sym typeface="Calibri"/>
              </a:rPr>
              <a:t>. </a:t>
            </a:r>
            <a:endParaRPr/>
          </a:p>
          <a:p>
            <a:pPr indent="-177800" lvl="0" marL="0" marR="0" rtl="0" algn="just">
              <a:spcBef>
                <a:spcPts val="0"/>
              </a:spcBef>
              <a:spcAft>
                <a:spcPts val="0"/>
              </a:spcAft>
              <a:buClr>
                <a:schemeClr val="dk1"/>
              </a:buClr>
              <a:buSzPts val="2800"/>
              <a:buFont typeface="Calibri"/>
              <a:buChar char="-"/>
            </a:pPr>
            <a:r>
              <a:rPr lang="it-IT" sz="2800">
                <a:solidFill>
                  <a:schemeClr val="dk1"/>
                </a:solidFill>
                <a:latin typeface="Calibri"/>
                <a:ea typeface="Calibri"/>
                <a:cs typeface="Calibri"/>
                <a:sym typeface="Calibri"/>
              </a:rPr>
              <a:t>Opere </a:t>
            </a:r>
            <a:r>
              <a:rPr b="1" lang="it-IT" sz="2800">
                <a:solidFill>
                  <a:schemeClr val="dk1"/>
                </a:solidFill>
                <a:latin typeface="Calibri"/>
                <a:ea typeface="Calibri"/>
                <a:cs typeface="Calibri"/>
                <a:sym typeface="Calibri"/>
              </a:rPr>
              <a:t>aforistiche</a:t>
            </a:r>
            <a:r>
              <a:rPr lang="it-IT" sz="2800">
                <a:solidFill>
                  <a:schemeClr val="dk1"/>
                </a:solidFill>
                <a:latin typeface="Calibri"/>
                <a:ea typeface="Calibri"/>
                <a:cs typeface="Calibri"/>
                <a:sym typeface="Calibri"/>
              </a:rPr>
              <a:t> (da </a:t>
            </a:r>
            <a:r>
              <a:rPr i="1" lang="it-IT" sz="2800">
                <a:solidFill>
                  <a:schemeClr val="dk1"/>
                </a:solidFill>
                <a:latin typeface="Calibri"/>
                <a:ea typeface="Calibri"/>
                <a:cs typeface="Calibri"/>
                <a:sym typeface="Calibri"/>
              </a:rPr>
              <a:t>Umano troppo umano</a:t>
            </a:r>
            <a:r>
              <a:rPr lang="it-IT" sz="2800">
                <a:solidFill>
                  <a:schemeClr val="dk1"/>
                </a:solidFill>
                <a:latin typeface="Calibri"/>
                <a:ea typeface="Calibri"/>
                <a:cs typeface="Calibri"/>
                <a:sym typeface="Calibri"/>
              </a:rPr>
              <a:t>)</a:t>
            </a:r>
            <a:endParaRPr/>
          </a:p>
          <a:p>
            <a:pPr indent="-177800" lvl="0" marL="0" marR="0" rtl="0" algn="just">
              <a:spcBef>
                <a:spcPts val="0"/>
              </a:spcBef>
              <a:spcAft>
                <a:spcPts val="0"/>
              </a:spcAft>
              <a:buClr>
                <a:schemeClr val="dk1"/>
              </a:buClr>
              <a:buSzPts val="2800"/>
              <a:buFont typeface="Calibri"/>
              <a:buChar char="-"/>
            </a:pPr>
            <a:r>
              <a:rPr b="1" lang="it-IT" sz="2800">
                <a:solidFill>
                  <a:schemeClr val="dk1"/>
                </a:solidFill>
                <a:latin typeface="Calibri"/>
                <a:ea typeface="Calibri"/>
                <a:cs typeface="Calibri"/>
                <a:sym typeface="Calibri"/>
              </a:rPr>
              <a:t> Prosa poetica </a:t>
            </a:r>
            <a:r>
              <a:rPr lang="it-IT" sz="2800">
                <a:solidFill>
                  <a:schemeClr val="dk1"/>
                </a:solidFill>
                <a:latin typeface="Calibri"/>
                <a:ea typeface="Calibri"/>
                <a:cs typeface="Calibri"/>
                <a:sym typeface="Calibri"/>
              </a:rPr>
              <a:t>(</a:t>
            </a:r>
            <a:r>
              <a:rPr i="1" lang="it-IT" sz="2800">
                <a:solidFill>
                  <a:schemeClr val="dk1"/>
                </a:solidFill>
                <a:latin typeface="Calibri"/>
                <a:ea typeface="Calibri"/>
                <a:cs typeface="Calibri"/>
                <a:sym typeface="Calibri"/>
              </a:rPr>
              <a:t>Così parlò Zarathustra</a:t>
            </a:r>
            <a:r>
              <a:rPr lang="it-IT"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sp>
        <p:nvSpPr>
          <p:cNvPr id="234" name="Google Shape;234;p36"/>
          <p:cNvSpPr/>
          <p:nvPr/>
        </p:nvSpPr>
        <p:spPr>
          <a:xfrm>
            <a:off x="755576" y="3933056"/>
            <a:ext cx="2160240" cy="649188"/>
          </a:xfrm>
          <a:prstGeom prst="ellipse">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it-IT" sz="2400">
                <a:solidFill>
                  <a:schemeClr val="dk1"/>
                </a:solidFill>
                <a:latin typeface="Calibri"/>
                <a:ea typeface="Calibri"/>
                <a:cs typeface="Calibri"/>
                <a:sym typeface="Calibri"/>
              </a:rPr>
              <a:t>AFORISMA</a:t>
            </a:r>
            <a:endParaRPr sz="2400">
              <a:solidFill>
                <a:schemeClr val="dk1"/>
              </a:solidFill>
              <a:latin typeface="Calibri"/>
              <a:ea typeface="Calibri"/>
              <a:cs typeface="Calibri"/>
              <a:sym typeface="Calibri"/>
            </a:endParaRPr>
          </a:p>
        </p:txBody>
      </p:sp>
      <p:sp>
        <p:nvSpPr>
          <p:cNvPr id="235" name="Google Shape;235;p36"/>
          <p:cNvSpPr txBox="1"/>
          <p:nvPr/>
        </p:nvSpPr>
        <p:spPr>
          <a:xfrm>
            <a:off x="3923928" y="3861048"/>
            <a:ext cx="288032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Legame con la </a:t>
            </a:r>
            <a:r>
              <a:rPr b="1" lang="it-IT" sz="2400">
                <a:solidFill>
                  <a:schemeClr val="dk1"/>
                </a:solidFill>
                <a:latin typeface="Calibri"/>
                <a:ea typeface="Calibri"/>
                <a:cs typeface="Calibri"/>
                <a:sym typeface="Calibri"/>
              </a:rPr>
              <a:t>MALATTIA</a:t>
            </a:r>
            <a:endParaRPr b="1" sz="2400">
              <a:solidFill>
                <a:schemeClr val="dk1"/>
              </a:solidFill>
              <a:latin typeface="Calibri"/>
              <a:ea typeface="Calibri"/>
              <a:cs typeface="Calibri"/>
              <a:sym typeface="Calibri"/>
            </a:endParaRPr>
          </a:p>
        </p:txBody>
      </p:sp>
      <p:sp>
        <p:nvSpPr>
          <p:cNvPr id="236" name="Google Shape;236;p36"/>
          <p:cNvSpPr txBox="1"/>
          <p:nvPr/>
        </p:nvSpPr>
        <p:spPr>
          <a:xfrm>
            <a:off x="323528" y="5373216"/>
            <a:ext cx="3096344"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800">
                <a:solidFill>
                  <a:schemeClr val="dk1"/>
                </a:solidFill>
                <a:latin typeface="Calibri"/>
                <a:ea typeface="Calibri"/>
                <a:cs typeface="Calibri"/>
                <a:sym typeface="Calibri"/>
              </a:rPr>
              <a:t>Pensieri sviluppati per una lunghezza che va dalla frase ad un paio di pagine</a:t>
            </a:r>
            <a:endParaRPr sz="1800">
              <a:solidFill>
                <a:schemeClr val="dk1"/>
              </a:solidFill>
              <a:latin typeface="Calibri"/>
              <a:ea typeface="Calibri"/>
              <a:cs typeface="Calibri"/>
              <a:sym typeface="Calibri"/>
            </a:endParaRPr>
          </a:p>
        </p:txBody>
      </p:sp>
      <p:sp>
        <p:nvSpPr>
          <p:cNvPr id="237" name="Google Shape;237;p36"/>
          <p:cNvSpPr/>
          <p:nvPr/>
        </p:nvSpPr>
        <p:spPr>
          <a:xfrm>
            <a:off x="1763688" y="4725144"/>
            <a:ext cx="216024" cy="576064"/>
          </a:xfrm>
          <a:prstGeom prst="downArrow">
            <a:avLst>
              <a:gd fmla="val 50000" name="adj1"/>
              <a:gd fmla="val 50000" name="adj2"/>
            </a:avLst>
          </a:prstGeom>
          <a:solidFill>
            <a:schemeClr val="accent2"/>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DF322D"/>
              </a:solidFill>
              <a:latin typeface="Calibri"/>
              <a:ea typeface="Calibri"/>
              <a:cs typeface="Calibri"/>
              <a:sym typeface="Calibri"/>
            </a:endParaRPr>
          </a:p>
        </p:txBody>
      </p:sp>
      <p:sp>
        <p:nvSpPr>
          <p:cNvPr id="238" name="Google Shape;238;p36"/>
          <p:cNvSpPr txBox="1"/>
          <p:nvPr/>
        </p:nvSpPr>
        <p:spPr>
          <a:xfrm>
            <a:off x="3851920" y="4581128"/>
            <a:ext cx="194421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000">
                <a:solidFill>
                  <a:schemeClr val="dk1"/>
                </a:solidFill>
                <a:latin typeface="Calibri"/>
                <a:ea typeface="Calibri"/>
                <a:cs typeface="Calibri"/>
                <a:sym typeface="Calibri"/>
              </a:rPr>
              <a:t>ASISTEMATICITÀ</a:t>
            </a:r>
            <a:endParaRPr b="1" sz="2000">
              <a:solidFill>
                <a:schemeClr val="dk1"/>
              </a:solidFill>
              <a:latin typeface="Calibri"/>
              <a:ea typeface="Calibri"/>
              <a:cs typeface="Calibri"/>
              <a:sym typeface="Calibri"/>
            </a:endParaRPr>
          </a:p>
        </p:txBody>
      </p:sp>
      <p:sp>
        <p:nvSpPr>
          <p:cNvPr id="239" name="Google Shape;239;p36"/>
          <p:cNvSpPr txBox="1"/>
          <p:nvPr/>
        </p:nvSpPr>
        <p:spPr>
          <a:xfrm>
            <a:off x="6228184" y="4509120"/>
            <a:ext cx="259228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Ciò rende N. difficile da interpretare</a:t>
            </a:r>
            <a:endParaRPr sz="1800">
              <a:solidFill>
                <a:schemeClr val="dk1"/>
              </a:solidFill>
              <a:latin typeface="Calibri"/>
              <a:ea typeface="Calibri"/>
              <a:cs typeface="Calibri"/>
              <a:sym typeface="Calibri"/>
            </a:endParaRPr>
          </a:p>
        </p:txBody>
      </p:sp>
      <p:sp>
        <p:nvSpPr>
          <p:cNvPr id="240" name="Google Shape;240;p36"/>
          <p:cNvSpPr txBox="1"/>
          <p:nvPr/>
        </p:nvSpPr>
        <p:spPr>
          <a:xfrm>
            <a:off x="4139952" y="5301208"/>
            <a:ext cx="244827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a:t>
            </a:r>
            <a:r>
              <a:rPr b="1" lang="it-IT" sz="2000">
                <a:solidFill>
                  <a:schemeClr val="dk1"/>
                </a:solidFill>
                <a:latin typeface="Calibri"/>
                <a:ea typeface="Calibri"/>
                <a:cs typeface="Calibri"/>
                <a:sym typeface="Calibri"/>
              </a:rPr>
              <a:t>ILLUMINAZIONE</a:t>
            </a:r>
            <a:r>
              <a:rPr lang="it-IT" sz="1800">
                <a:solidFill>
                  <a:schemeClr val="dk1"/>
                </a:solidFill>
                <a:latin typeface="Calibri"/>
                <a:ea typeface="Calibri"/>
                <a:cs typeface="Calibri"/>
                <a:sym typeface="Calibri"/>
              </a:rPr>
              <a:t>” e “</a:t>
            </a:r>
            <a:r>
              <a:rPr b="1" lang="it-IT" sz="2000">
                <a:solidFill>
                  <a:schemeClr val="dk1"/>
                </a:solidFill>
                <a:latin typeface="Calibri"/>
                <a:ea typeface="Calibri"/>
                <a:cs typeface="Calibri"/>
                <a:sym typeface="Calibri"/>
              </a:rPr>
              <a:t>RUMINAZIONE</a:t>
            </a:r>
            <a:r>
              <a:rPr lang="it-IT"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cxnSp>
        <p:nvCxnSpPr>
          <p:cNvPr id="241" name="Google Shape;241;p36"/>
          <p:cNvCxnSpPr/>
          <p:nvPr/>
        </p:nvCxnSpPr>
        <p:spPr>
          <a:xfrm>
            <a:off x="2987824" y="4149080"/>
            <a:ext cx="792088" cy="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242" name="Google Shape;242;p36"/>
          <p:cNvCxnSpPr/>
          <p:nvPr/>
        </p:nvCxnSpPr>
        <p:spPr>
          <a:xfrm>
            <a:off x="2987824" y="4293096"/>
            <a:ext cx="792088" cy="432048"/>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243" name="Google Shape;243;p36"/>
          <p:cNvCxnSpPr/>
          <p:nvPr/>
        </p:nvCxnSpPr>
        <p:spPr>
          <a:xfrm>
            <a:off x="2915816" y="4437112"/>
            <a:ext cx="1152128" cy="108012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244" name="Google Shape;244;p36"/>
          <p:cNvCxnSpPr/>
          <p:nvPr/>
        </p:nvCxnSpPr>
        <p:spPr>
          <a:xfrm>
            <a:off x="5796136" y="4797152"/>
            <a:ext cx="360040" cy="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7"/>
          <p:cNvSpPr txBox="1"/>
          <p:nvPr/>
        </p:nvSpPr>
        <p:spPr>
          <a:xfrm>
            <a:off x="539552" y="476672"/>
            <a:ext cx="820891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400">
                <a:solidFill>
                  <a:srgbClr val="FF0000"/>
                </a:solidFill>
                <a:latin typeface="Calibri"/>
                <a:ea typeface="Calibri"/>
                <a:cs typeface="Calibri"/>
                <a:sym typeface="Calibri"/>
              </a:rPr>
              <a:t>NIETZSCHE E SCHOPENHAUER</a:t>
            </a:r>
            <a:endParaRPr b="1" sz="4400">
              <a:solidFill>
                <a:srgbClr val="FF0000"/>
              </a:solidFill>
              <a:latin typeface="Calibri"/>
              <a:ea typeface="Calibri"/>
              <a:cs typeface="Calibri"/>
              <a:sym typeface="Calibri"/>
            </a:endParaRPr>
          </a:p>
        </p:txBody>
      </p:sp>
      <p:sp>
        <p:nvSpPr>
          <p:cNvPr id="250" name="Google Shape;250;p37"/>
          <p:cNvSpPr txBox="1"/>
          <p:nvPr/>
        </p:nvSpPr>
        <p:spPr>
          <a:xfrm>
            <a:off x="143000" y="1225689"/>
            <a:ext cx="8821488"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400">
                <a:solidFill>
                  <a:schemeClr val="dk1"/>
                </a:solidFill>
                <a:latin typeface="Calibri"/>
                <a:ea typeface="Calibri"/>
                <a:cs typeface="Calibri"/>
                <a:sym typeface="Calibri"/>
              </a:rPr>
              <a:t>Come S. pensa che la vita sia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it-IT" sz="3600" u="sng">
                <a:solidFill>
                  <a:schemeClr val="dk1"/>
                </a:solidFill>
                <a:latin typeface="Calibri"/>
                <a:ea typeface="Calibri"/>
                <a:cs typeface="Calibri"/>
                <a:sym typeface="Calibri"/>
              </a:rPr>
              <a:t>CRUDELE, IRRAZIONALE, DOLORE E DISTRUZIONE</a:t>
            </a:r>
            <a:r>
              <a:rPr lang="it-IT" sz="3600">
                <a:solidFill>
                  <a:schemeClr val="dk1"/>
                </a:solidFill>
                <a:latin typeface="Calibri"/>
                <a:ea typeface="Calibri"/>
                <a:cs typeface="Calibri"/>
                <a:sym typeface="Calibri"/>
              </a:rPr>
              <a:t> </a:t>
            </a:r>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pic>
        <p:nvPicPr>
          <p:cNvPr descr="Visualizza immagine di origine" id="251" name="Google Shape;251;p37"/>
          <p:cNvPicPr preferRelativeResize="0"/>
          <p:nvPr/>
        </p:nvPicPr>
        <p:blipFill rotWithShape="1">
          <a:blip r:embed="rId3">
            <a:alphaModFix/>
          </a:blip>
          <a:srcRect b="0" l="0" r="0" t="0"/>
          <a:stretch/>
        </p:blipFill>
        <p:spPr>
          <a:xfrm>
            <a:off x="357158" y="3500438"/>
            <a:ext cx="8362950" cy="30384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8"/>
          <p:cNvSpPr txBox="1"/>
          <p:nvPr/>
        </p:nvSpPr>
        <p:spPr>
          <a:xfrm>
            <a:off x="571472" y="357166"/>
            <a:ext cx="8392800" cy="6064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3200">
                <a:solidFill>
                  <a:schemeClr val="dk1"/>
                </a:solidFill>
                <a:latin typeface="Calibri"/>
                <a:ea typeface="Calibri"/>
                <a:cs typeface="Calibri"/>
                <a:sym typeface="Calibri"/>
              </a:rPr>
              <a:t>DISTACCO DA SCHOPENHAUER</a:t>
            </a:r>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it-IT" sz="2400">
                <a:solidFill>
                  <a:schemeClr val="dk1"/>
                </a:solidFill>
                <a:latin typeface="Calibri"/>
                <a:ea typeface="Calibri"/>
                <a:cs typeface="Calibri"/>
                <a:sym typeface="Calibri"/>
              </a:rPr>
              <a:t>Nietzsche distingue </a:t>
            </a:r>
            <a:r>
              <a:rPr b="1" lang="it-IT" sz="2400" u="sng">
                <a:solidFill>
                  <a:schemeClr val="dk1"/>
                </a:solidFill>
                <a:latin typeface="Calibri"/>
                <a:ea typeface="Calibri"/>
                <a:cs typeface="Calibri"/>
                <a:sym typeface="Calibri"/>
              </a:rPr>
              <a:t>DUE TIPI </a:t>
            </a:r>
            <a:r>
              <a:rPr lang="it-IT" sz="2400" u="sng">
                <a:solidFill>
                  <a:schemeClr val="dk1"/>
                </a:solidFill>
                <a:latin typeface="Calibri"/>
                <a:ea typeface="Calibri"/>
                <a:cs typeface="Calibri"/>
                <a:sym typeface="Calibri"/>
              </a:rPr>
              <a:t>DI PESSIMISMO</a:t>
            </a:r>
            <a:r>
              <a:rPr lang="it-IT" sz="2400">
                <a:solidFill>
                  <a:schemeClr val="dk1"/>
                </a:solidFill>
                <a:latin typeface="Calibri"/>
                <a:ea typeface="Calibri"/>
                <a:cs typeface="Calibri"/>
                <a:sym typeface="Calibri"/>
              </a:rPr>
              <a:t> </a:t>
            </a:r>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it-IT" sz="2400">
                <a:solidFill>
                  <a:schemeClr val="dk1"/>
                </a:solidFill>
                <a:latin typeface="Calibri"/>
                <a:ea typeface="Calibri"/>
                <a:cs typeface="Calibri"/>
                <a:sym typeface="Calibri"/>
              </a:rPr>
              <a:t>Quello dei romantici e di S.: un pessimismo dei “</a:t>
            </a:r>
            <a:r>
              <a:rPr b="1" lang="it-IT" sz="3600">
                <a:solidFill>
                  <a:schemeClr val="dk1"/>
                </a:solidFill>
                <a:latin typeface="Calibri"/>
                <a:ea typeface="Calibri"/>
                <a:cs typeface="Calibri"/>
                <a:sym typeface="Calibri"/>
              </a:rPr>
              <a:t>RINUNCIATARI</a:t>
            </a:r>
            <a:r>
              <a:rPr lang="it-IT" sz="2400">
                <a:solidFill>
                  <a:schemeClr val="dk1"/>
                </a:solidFill>
                <a:latin typeface="Calibri"/>
                <a:ea typeface="Calibri"/>
                <a:cs typeface="Calibri"/>
                <a:sym typeface="Calibri"/>
              </a:rPr>
              <a:t>, dei falliti, dei vinti”, di chi sceglie la fuga dalla vita</a:t>
            </a:r>
            <a:endParaRPr/>
          </a:p>
          <a:p>
            <a:pPr indent="0" lvl="0" marL="0" marR="0" rtl="0" algn="ctr">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it-IT" sz="2400">
                <a:solidFill>
                  <a:schemeClr val="dk1"/>
                </a:solidFill>
                <a:latin typeface="Calibri"/>
                <a:ea typeface="Calibri"/>
                <a:cs typeface="Calibri"/>
                <a:sym typeface="Calibri"/>
              </a:rPr>
              <a:t>Il suo, quello di chi </a:t>
            </a:r>
            <a:r>
              <a:rPr lang="it-IT" sz="4000" u="sng">
                <a:solidFill>
                  <a:schemeClr val="dk1"/>
                </a:solidFill>
                <a:latin typeface="Calibri"/>
                <a:ea typeface="Calibri"/>
                <a:cs typeface="Calibri"/>
                <a:sym typeface="Calibri"/>
              </a:rPr>
              <a:t>AMA LA VITA COSÌ COME È</a:t>
            </a:r>
            <a:r>
              <a:rPr lang="it-IT" sz="2400">
                <a:solidFill>
                  <a:schemeClr val="dk1"/>
                </a:solidFill>
                <a:latin typeface="Calibri"/>
                <a:ea typeface="Calibri"/>
                <a:cs typeface="Calibri"/>
                <a:sym typeface="Calibri"/>
              </a:rPr>
              <a:t>, che dice “</a:t>
            </a:r>
            <a:r>
              <a:rPr b="1" lang="it-IT" sz="4000">
                <a:solidFill>
                  <a:srgbClr val="FF0000"/>
                </a:solidFill>
                <a:latin typeface="Calibri"/>
                <a:ea typeface="Calibri"/>
                <a:cs typeface="Calibri"/>
                <a:sym typeface="Calibri"/>
              </a:rPr>
              <a:t>SÌ ALLA VITA</a:t>
            </a:r>
            <a:r>
              <a:rPr lang="it-IT" sz="4000">
                <a:solidFill>
                  <a:schemeClr val="dk1"/>
                </a:solidFill>
                <a:latin typeface="Calibri"/>
                <a:ea typeface="Calibri"/>
                <a:cs typeface="Calibri"/>
                <a:sym typeface="Calibri"/>
              </a:rPr>
              <a:t>” CON </a:t>
            </a:r>
            <a:r>
              <a:rPr b="1" lang="it-IT" sz="4000">
                <a:solidFill>
                  <a:srgbClr val="FF0000"/>
                </a:solidFill>
                <a:latin typeface="Calibri"/>
                <a:ea typeface="Calibri"/>
                <a:cs typeface="Calibri"/>
                <a:sym typeface="Calibri"/>
              </a:rPr>
              <a:t>GIOIA</a:t>
            </a:r>
            <a:r>
              <a:rPr lang="it-IT" sz="2400">
                <a:solidFill>
                  <a:schemeClr val="dk1"/>
                </a:solidFill>
                <a:latin typeface="Calibri"/>
                <a:ea typeface="Calibri"/>
                <a:cs typeface="Calibri"/>
                <a:sym typeface="Calibri"/>
              </a:rPr>
              <a:t>, pur conoscendone il dolore e la tragicità </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9"/>
          <p:cNvSpPr txBox="1"/>
          <p:nvPr/>
        </p:nvSpPr>
        <p:spPr>
          <a:xfrm>
            <a:off x="287553" y="420135"/>
            <a:ext cx="8568900" cy="5048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2200">
                <a:solidFill>
                  <a:schemeClr val="dk1"/>
                </a:solidFill>
                <a:latin typeface="Calibri"/>
                <a:ea typeface="Calibri"/>
                <a:cs typeface="Calibri"/>
                <a:sym typeface="Calibri"/>
              </a:rPr>
              <a:t>“276. </a:t>
            </a:r>
            <a:r>
              <a:rPr i="1" lang="it-IT" sz="2200">
                <a:solidFill>
                  <a:schemeClr val="dk1"/>
                </a:solidFill>
                <a:latin typeface="Calibri"/>
                <a:ea typeface="Calibri"/>
                <a:cs typeface="Calibri"/>
                <a:sym typeface="Calibri"/>
              </a:rPr>
              <a:t>Per l’anno nuovo</a:t>
            </a:r>
            <a:r>
              <a:rPr lang="it-IT" sz="2200">
                <a:solidFill>
                  <a:schemeClr val="dk1"/>
                </a:solidFill>
                <a:latin typeface="Calibri"/>
                <a:ea typeface="Calibri"/>
                <a:cs typeface="Calibri"/>
                <a:sym typeface="Calibri"/>
              </a:rPr>
              <a:t>.  Vivo ancora e penso ancora: debbo vivere ancora perché debbo pensare. </a:t>
            </a:r>
            <a:r>
              <a:rPr i="1" lang="it-IT" sz="2200">
                <a:solidFill>
                  <a:schemeClr val="dk1"/>
                </a:solidFill>
                <a:latin typeface="Calibri"/>
                <a:ea typeface="Calibri"/>
                <a:cs typeface="Calibri"/>
                <a:sym typeface="Calibri"/>
              </a:rPr>
              <a:t>Sum, ergo cogito: cogito, ergo sum</a:t>
            </a:r>
            <a:r>
              <a:rPr lang="it-IT" sz="2200">
                <a:solidFill>
                  <a:schemeClr val="dk1"/>
                </a:solidFill>
                <a:latin typeface="Calibri"/>
                <a:ea typeface="Calibri"/>
                <a:cs typeface="Calibri"/>
                <a:sym typeface="Calibri"/>
              </a:rPr>
              <a:t>. Oggi chiunque si permette di esprimere il suo desiderio e il suo pensiero più caro: orbene, anch’io voglio dire ciò che oggi desidero da me stesso e quale è stato il primo pensiero che, quest’anno, mi ha sfiorato il cuore; quale pensiero sarà motivo, pegno e dolcezza della mia vita a venire! </a:t>
            </a:r>
            <a:r>
              <a:rPr lang="it-IT" sz="2200" u="sng">
                <a:solidFill>
                  <a:schemeClr val="dk1"/>
                </a:solidFill>
                <a:latin typeface="Calibri"/>
                <a:ea typeface="Calibri"/>
                <a:cs typeface="Calibri"/>
                <a:sym typeface="Calibri"/>
              </a:rPr>
              <a:t>Voglio imparare sempre più a vedere la bellezza nella necessità delle cose: così diverrò uno di coloro che rendono belle le cose. </a:t>
            </a:r>
            <a:r>
              <a:rPr i="1" lang="it-IT" sz="2200" u="sng">
                <a:solidFill>
                  <a:srgbClr val="FF0000"/>
                </a:solidFill>
                <a:latin typeface="Calibri"/>
                <a:ea typeface="Calibri"/>
                <a:cs typeface="Calibri"/>
                <a:sym typeface="Calibri"/>
              </a:rPr>
              <a:t>Amor fati</a:t>
            </a:r>
            <a:r>
              <a:rPr lang="it-IT" sz="2200" u="sng">
                <a:solidFill>
                  <a:schemeClr val="dk1"/>
                </a:solidFill>
                <a:latin typeface="Calibri"/>
                <a:ea typeface="Calibri"/>
                <a:cs typeface="Calibri"/>
                <a:sym typeface="Calibri"/>
              </a:rPr>
              <a:t>: questo sia, d’ora innanzi, il mio amore! Non voglio condurre nessuna guerra contro il brutto. Non voglio accusare, non voglio accusare neppure gli accusatori. La mia unica negazione sia distogliere lo sguardo! E, complessivamente e grossolanamente: voglio arrivare ad essere uno che dice soltanto di sì!</a:t>
            </a:r>
            <a:r>
              <a:rPr lang="it-IT" sz="2200">
                <a:solidFill>
                  <a:schemeClr val="dk1"/>
                </a:solidFill>
                <a:latin typeface="Calibri"/>
                <a:ea typeface="Calibri"/>
                <a:cs typeface="Calibri"/>
                <a:sym typeface="Calibri"/>
              </a:rPr>
              <a:t>”. (</a:t>
            </a:r>
            <a:r>
              <a:rPr i="1" lang="it-IT" sz="2200">
                <a:solidFill>
                  <a:schemeClr val="dk1"/>
                </a:solidFill>
                <a:latin typeface="Calibri"/>
                <a:ea typeface="Calibri"/>
                <a:cs typeface="Calibri"/>
                <a:sym typeface="Calibri"/>
              </a:rPr>
              <a:t>La gaia scienza</a:t>
            </a:r>
            <a:r>
              <a:rPr lang="it-IT" sz="2200">
                <a:solidFill>
                  <a:schemeClr val="dk1"/>
                </a:solidFill>
                <a:latin typeface="Calibri"/>
                <a:ea typeface="Calibri"/>
                <a:cs typeface="Calibri"/>
                <a:sym typeface="Calibri"/>
              </a:rPr>
              <a:t>)</a:t>
            </a:r>
            <a:endParaRPr sz="1800"/>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pic>
        <p:nvPicPr>
          <p:cNvPr id="262" name="Google Shape;262;p39"/>
          <p:cNvPicPr preferRelativeResize="0"/>
          <p:nvPr/>
        </p:nvPicPr>
        <p:blipFill>
          <a:blip r:embed="rId3">
            <a:alphaModFix/>
          </a:blip>
          <a:stretch>
            <a:fillRect/>
          </a:stretch>
        </p:blipFill>
        <p:spPr>
          <a:xfrm>
            <a:off x="6983700" y="4962525"/>
            <a:ext cx="1693074" cy="17492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0"/>
          <p:cNvSpPr/>
          <p:nvPr/>
        </p:nvSpPr>
        <p:spPr>
          <a:xfrm>
            <a:off x="500034" y="1857364"/>
            <a:ext cx="8286808" cy="353943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it-IT" sz="3200">
                <a:solidFill>
                  <a:schemeClr val="dk1"/>
                </a:solidFill>
                <a:latin typeface="Calibri"/>
                <a:ea typeface="Calibri"/>
                <a:cs typeface="Calibri"/>
                <a:sym typeface="Calibri"/>
              </a:rPr>
              <a:t>Accettare </a:t>
            </a:r>
            <a:r>
              <a:rPr b="1" lang="it-IT" sz="3200">
                <a:solidFill>
                  <a:schemeClr val="dk1"/>
                </a:solidFill>
                <a:latin typeface="Calibri"/>
                <a:ea typeface="Calibri"/>
                <a:cs typeface="Calibri"/>
                <a:sym typeface="Calibri"/>
              </a:rPr>
              <a:t>coraggiosamente</a:t>
            </a:r>
            <a:r>
              <a:rPr lang="it-IT" sz="3200">
                <a:solidFill>
                  <a:schemeClr val="dk1"/>
                </a:solidFill>
                <a:latin typeface="Calibri"/>
                <a:ea typeface="Calibri"/>
                <a:cs typeface="Calibri"/>
                <a:sym typeface="Calibri"/>
              </a:rPr>
              <a:t> – e perfino con </a:t>
            </a:r>
            <a:r>
              <a:rPr b="1" lang="it-IT" sz="3200">
                <a:solidFill>
                  <a:schemeClr val="dk1"/>
                </a:solidFill>
                <a:latin typeface="Calibri"/>
                <a:ea typeface="Calibri"/>
                <a:cs typeface="Calibri"/>
                <a:sym typeface="Calibri"/>
              </a:rPr>
              <a:t>entusiasmo</a:t>
            </a:r>
            <a:r>
              <a:rPr lang="it-IT" sz="3200">
                <a:solidFill>
                  <a:schemeClr val="dk1"/>
                </a:solidFill>
                <a:latin typeface="Calibri"/>
                <a:ea typeface="Calibri"/>
                <a:cs typeface="Calibri"/>
                <a:sym typeface="Calibri"/>
              </a:rPr>
              <a:t> – il destino, il fato, per quanto siano irrazionali e privi di ogni significato. </a:t>
            </a:r>
            <a:endParaRPr/>
          </a:p>
          <a:p>
            <a:pPr indent="0" lvl="0" marL="0" marR="0" rtl="0" algn="just">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just">
              <a:spcBef>
                <a:spcPts val="0"/>
              </a:spcBef>
              <a:spcAft>
                <a:spcPts val="0"/>
              </a:spcAft>
              <a:buNone/>
            </a:pPr>
            <a:r>
              <a:rPr lang="it-IT" sz="3200">
                <a:solidFill>
                  <a:schemeClr val="dk1"/>
                </a:solidFill>
                <a:latin typeface="Calibri"/>
                <a:ea typeface="Calibri"/>
                <a:cs typeface="Calibri"/>
                <a:sym typeface="Calibri"/>
              </a:rPr>
              <a:t>Esaltare i </a:t>
            </a:r>
            <a:r>
              <a:rPr b="1" lang="it-IT" sz="3200">
                <a:solidFill>
                  <a:schemeClr val="dk1"/>
                </a:solidFill>
                <a:latin typeface="Calibri"/>
                <a:ea typeface="Calibri"/>
                <a:cs typeface="Calibri"/>
                <a:sym typeface="Calibri"/>
              </a:rPr>
              <a:t>valori vitali</a:t>
            </a:r>
            <a:r>
              <a:rPr lang="it-IT" sz="3200">
                <a:solidFill>
                  <a:schemeClr val="dk1"/>
                </a:solidFill>
                <a:latin typeface="Calibri"/>
                <a:ea typeface="Calibri"/>
                <a:cs typeface="Calibri"/>
                <a:sym typeface="Calibri"/>
              </a:rPr>
              <a:t>, l’essere vivi-per-essere-vivi, gli istinti, i desideri, la corporeità, la caducità. </a:t>
            </a:r>
            <a:endParaRPr sz="3200">
              <a:solidFill>
                <a:schemeClr val="dk1"/>
              </a:solidFill>
              <a:latin typeface="Calibri"/>
              <a:ea typeface="Calibri"/>
              <a:cs typeface="Calibri"/>
              <a:sym typeface="Calibri"/>
            </a:endParaRPr>
          </a:p>
        </p:txBody>
      </p:sp>
      <p:sp>
        <p:nvSpPr>
          <p:cNvPr id="268" name="Google Shape;268;p40"/>
          <p:cNvSpPr txBox="1"/>
          <p:nvPr/>
        </p:nvSpPr>
        <p:spPr>
          <a:xfrm>
            <a:off x="1571604" y="571480"/>
            <a:ext cx="578647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4000">
                <a:solidFill>
                  <a:srgbClr val="FF0000"/>
                </a:solidFill>
                <a:latin typeface="Calibri"/>
                <a:ea typeface="Calibri"/>
                <a:cs typeface="Calibri"/>
                <a:sym typeface="Calibri"/>
              </a:rPr>
              <a:t>SÌ ALLA VITA</a:t>
            </a:r>
            <a:endParaRPr sz="4000">
              <a:solidFill>
                <a:srgbClr val="FF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Visualizza immagine di origine" id="273" name="Google Shape;273;p41"/>
          <p:cNvPicPr preferRelativeResize="0"/>
          <p:nvPr/>
        </p:nvPicPr>
        <p:blipFill rotWithShape="1">
          <a:blip r:embed="rId3">
            <a:alphaModFix/>
          </a:blip>
          <a:srcRect b="0" l="0" r="0" t="0"/>
          <a:stretch/>
        </p:blipFill>
        <p:spPr>
          <a:xfrm>
            <a:off x="1071538" y="1071546"/>
            <a:ext cx="6893727" cy="4595818"/>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nvSpPr>
        <p:spPr>
          <a:xfrm>
            <a:off x="467544" y="620688"/>
            <a:ext cx="8028384" cy="526297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800">
                <a:solidFill>
                  <a:schemeClr val="dk1"/>
                </a:solidFill>
                <a:latin typeface="Calibri"/>
                <a:ea typeface="Calibri"/>
                <a:cs typeface="Calibri"/>
                <a:sym typeface="Calibri"/>
              </a:rPr>
              <a:t>Ho una paura terribile che un giorno mi si voglia santificare: si comprenderà perché pubblico in precedenza questo libro, che deve impedire che si abusi di me... Non voglio essere un santo, piuttosto </a:t>
            </a:r>
            <a:r>
              <a:rPr b="1" lang="it-IT" sz="2800">
                <a:solidFill>
                  <a:schemeClr val="dk1"/>
                </a:solidFill>
                <a:latin typeface="Calibri"/>
                <a:ea typeface="Calibri"/>
                <a:cs typeface="Calibri"/>
                <a:sym typeface="Calibri"/>
              </a:rPr>
              <a:t>un buffone</a:t>
            </a:r>
            <a:r>
              <a:rPr lang="it-IT" sz="2800">
                <a:solidFill>
                  <a:schemeClr val="dk1"/>
                </a:solidFill>
                <a:latin typeface="Calibri"/>
                <a:ea typeface="Calibri"/>
                <a:cs typeface="Calibri"/>
                <a:sym typeface="Calibri"/>
              </a:rPr>
              <a:t>... Forse sono un buffone... E nonostante ciò [...] in me parla la verità. Ma la mia verità è tremenda: perché </a:t>
            </a:r>
            <a:r>
              <a:rPr b="1" lang="it-IT" sz="2800">
                <a:solidFill>
                  <a:schemeClr val="dk1"/>
                </a:solidFill>
                <a:latin typeface="Calibri"/>
                <a:ea typeface="Calibri"/>
                <a:cs typeface="Calibri"/>
                <a:sym typeface="Calibri"/>
              </a:rPr>
              <a:t>finora è stata chiamata verità la menzogna</a:t>
            </a:r>
            <a:r>
              <a:rPr lang="it-IT" sz="2800">
                <a:solidFill>
                  <a:schemeClr val="dk1"/>
                </a:solidFill>
                <a:latin typeface="Calibri"/>
                <a:ea typeface="Calibri"/>
                <a:cs typeface="Calibri"/>
                <a:sym typeface="Calibri"/>
              </a:rPr>
              <a:t>. [...] Io contraddico come mai fu contraddetto, e tuttavia sono </a:t>
            </a:r>
            <a:r>
              <a:rPr b="1" lang="it-IT" sz="2800">
                <a:solidFill>
                  <a:schemeClr val="dk1"/>
                </a:solidFill>
                <a:latin typeface="Calibri"/>
                <a:ea typeface="Calibri"/>
                <a:cs typeface="Calibri"/>
                <a:sym typeface="Calibri"/>
              </a:rPr>
              <a:t>il contrario di uno spirito che dice no</a:t>
            </a:r>
            <a:r>
              <a:rPr lang="it-IT" sz="2800">
                <a:solidFill>
                  <a:schemeClr val="dk1"/>
                </a:solidFill>
                <a:latin typeface="Calibri"/>
                <a:ea typeface="Calibri"/>
                <a:cs typeface="Calibri"/>
                <a:sym typeface="Calibri"/>
              </a:rPr>
              <a:t>. Io sono un </a:t>
            </a:r>
            <a:r>
              <a:rPr b="1" lang="it-IT" sz="2800">
                <a:solidFill>
                  <a:schemeClr val="dk1"/>
                </a:solidFill>
                <a:latin typeface="Calibri"/>
                <a:ea typeface="Calibri"/>
                <a:cs typeface="Calibri"/>
                <a:sym typeface="Calibri"/>
              </a:rPr>
              <a:t>gaio ambasciatore </a:t>
            </a:r>
            <a:r>
              <a:rPr lang="it-IT" sz="2800">
                <a:solidFill>
                  <a:schemeClr val="dk1"/>
                </a:solidFill>
                <a:latin typeface="Calibri"/>
                <a:ea typeface="Calibri"/>
                <a:cs typeface="Calibri"/>
                <a:sym typeface="Calibri"/>
              </a:rPr>
              <a:t>come nessuno lo fu [...]; solo a partire da me c’è di nuovo speranza” (F.N., </a:t>
            </a:r>
            <a:r>
              <a:rPr i="1" lang="it-IT" sz="2800">
                <a:solidFill>
                  <a:schemeClr val="dk1"/>
                </a:solidFill>
                <a:latin typeface="Calibri"/>
                <a:ea typeface="Calibri"/>
                <a:cs typeface="Calibri"/>
                <a:sym typeface="Calibri"/>
              </a:rPr>
              <a:t>Ecce homo</a:t>
            </a:r>
            <a:r>
              <a:rPr lang="it-IT" sz="2800">
                <a:solidFill>
                  <a:schemeClr val="dk1"/>
                </a:solidFill>
                <a:latin typeface="Calibri"/>
                <a:ea typeface="Calibri"/>
                <a:cs typeface="Calibri"/>
                <a:sym typeface="Calibri"/>
              </a:rPr>
              <a:t>, Feltrinelli, 1994)</a:t>
            </a:r>
            <a:endParaRPr sz="2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2"/>
          <p:cNvSpPr txBox="1"/>
          <p:nvPr/>
        </p:nvSpPr>
        <p:spPr>
          <a:xfrm>
            <a:off x="539552" y="476672"/>
            <a:ext cx="820891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400">
                <a:solidFill>
                  <a:srgbClr val="FF0000"/>
                </a:solidFill>
                <a:latin typeface="Calibri"/>
                <a:ea typeface="Calibri"/>
                <a:cs typeface="Calibri"/>
                <a:sym typeface="Calibri"/>
              </a:rPr>
              <a:t>Sì alla vita</a:t>
            </a:r>
            <a:endParaRPr b="1" sz="4400">
              <a:solidFill>
                <a:srgbClr val="FF0000"/>
              </a:solidFill>
              <a:latin typeface="Calibri"/>
              <a:ea typeface="Calibri"/>
              <a:cs typeface="Calibri"/>
              <a:sym typeface="Calibri"/>
            </a:endParaRPr>
          </a:p>
        </p:txBody>
      </p:sp>
      <p:sp>
        <p:nvSpPr>
          <p:cNvPr id="279" name="Google Shape;279;p42"/>
          <p:cNvSpPr txBox="1"/>
          <p:nvPr/>
        </p:nvSpPr>
        <p:spPr>
          <a:xfrm>
            <a:off x="143000" y="1225689"/>
            <a:ext cx="882148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400">
                <a:solidFill>
                  <a:schemeClr val="dk1"/>
                </a:solidFill>
                <a:latin typeface="Calibri"/>
                <a:ea typeface="Calibri"/>
                <a:cs typeface="Calibri"/>
                <a:sym typeface="Calibri"/>
              </a:rPr>
              <a:t>NESSUNA FALSA</a:t>
            </a:r>
            <a:r>
              <a:rPr b="1" lang="it-IT" sz="2400">
                <a:solidFill>
                  <a:schemeClr val="dk1"/>
                </a:solidFill>
                <a:latin typeface="Calibri"/>
                <a:ea typeface="Calibri"/>
                <a:cs typeface="Calibri"/>
                <a:sym typeface="Calibri"/>
              </a:rPr>
              <a:t> CONSOLAZIONE</a:t>
            </a:r>
            <a:r>
              <a:rPr lang="it-IT"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
        <p:nvSpPr>
          <p:cNvPr id="280" name="Google Shape;280;p42"/>
          <p:cNvSpPr txBox="1"/>
          <p:nvPr/>
        </p:nvSpPr>
        <p:spPr>
          <a:xfrm>
            <a:off x="571472" y="3786190"/>
            <a:ext cx="1214446" cy="1754326"/>
          </a:xfrm>
          <a:prstGeom prst="rect">
            <a:avLst/>
          </a:prstGeom>
          <a:solidFill>
            <a:schemeClr val="lt1"/>
          </a:solidFill>
          <a:ln cap="flat" cmpd="sng" w="254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chemeClr val="dk1"/>
                </a:solidFill>
                <a:latin typeface="Calibri"/>
                <a:ea typeface="Calibri"/>
                <a:cs typeface="Calibri"/>
                <a:sym typeface="Calibri"/>
              </a:rPr>
              <a:t>VITA</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Caos</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Irrazionale</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Dolore</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Crudeltà</a:t>
            </a:r>
            <a:endParaRPr/>
          </a:p>
        </p:txBody>
      </p:sp>
      <p:sp>
        <p:nvSpPr>
          <p:cNvPr id="281" name="Google Shape;281;p42"/>
          <p:cNvSpPr txBox="1"/>
          <p:nvPr/>
        </p:nvSpPr>
        <p:spPr>
          <a:xfrm>
            <a:off x="2428860" y="5143512"/>
            <a:ext cx="2143140" cy="646331"/>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chemeClr val="dk1"/>
                </a:solidFill>
                <a:latin typeface="Calibri"/>
                <a:ea typeface="Calibri"/>
                <a:cs typeface="Calibri"/>
                <a:sym typeface="Calibri"/>
              </a:rPr>
              <a:t>NO ALLE ILLUSIONI CONSOLATORIE!</a:t>
            </a:r>
            <a:endParaRPr/>
          </a:p>
        </p:txBody>
      </p:sp>
      <p:sp>
        <p:nvSpPr>
          <p:cNvPr id="282" name="Google Shape;282;p42"/>
          <p:cNvSpPr txBox="1"/>
          <p:nvPr/>
        </p:nvSpPr>
        <p:spPr>
          <a:xfrm>
            <a:off x="2428860" y="3571876"/>
            <a:ext cx="2071702" cy="92333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chemeClr val="dk1"/>
                </a:solidFill>
                <a:latin typeface="Calibri"/>
                <a:ea typeface="Calibri"/>
                <a:cs typeface="Calibri"/>
                <a:sym typeface="Calibri"/>
              </a:rPr>
              <a:t>NO ALL’ASCETISMO!</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rinuncia alla vita</a:t>
            </a:r>
            <a:endParaRPr/>
          </a:p>
        </p:txBody>
      </p:sp>
      <p:sp>
        <p:nvSpPr>
          <p:cNvPr id="283" name="Google Shape;283;p42"/>
          <p:cNvSpPr txBox="1"/>
          <p:nvPr/>
        </p:nvSpPr>
        <p:spPr>
          <a:xfrm>
            <a:off x="5286380" y="4071942"/>
            <a:ext cx="3357600" cy="9234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chemeClr val="dk1"/>
                </a:solidFill>
                <a:latin typeface="Calibri"/>
                <a:ea typeface="Calibri"/>
                <a:cs typeface="Calibri"/>
                <a:sym typeface="Calibri"/>
              </a:rPr>
              <a:t>SI’ ALLA VITA PER QUELLO CHE E’</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amare</a:t>
            </a:r>
            <a:r>
              <a:rPr lang="it-IT" sz="1800">
                <a:solidFill>
                  <a:schemeClr val="dk1"/>
                </a:solidFill>
                <a:latin typeface="Calibri"/>
                <a:ea typeface="Calibri"/>
                <a:cs typeface="Calibri"/>
                <a:sym typeface="Calibri"/>
              </a:rPr>
              <a:t> ciò che siamo</a:t>
            </a:r>
            <a:endParaRPr/>
          </a:p>
        </p:txBody>
      </p:sp>
      <p:cxnSp>
        <p:nvCxnSpPr>
          <p:cNvPr id="284" name="Google Shape;284;p42"/>
          <p:cNvCxnSpPr>
            <a:stCxn id="280" idx="3"/>
            <a:endCxn id="282" idx="1"/>
          </p:cNvCxnSpPr>
          <p:nvPr/>
        </p:nvCxnSpPr>
        <p:spPr>
          <a:xfrm flipH="1" rot="10800000">
            <a:off x="1785918" y="4033653"/>
            <a:ext cx="642900" cy="629700"/>
          </a:xfrm>
          <a:prstGeom prst="straightConnector1">
            <a:avLst/>
          </a:prstGeom>
          <a:noFill/>
          <a:ln cap="flat" cmpd="sng" w="25400">
            <a:solidFill>
              <a:schemeClr val="accent4"/>
            </a:solidFill>
            <a:prstDash val="solid"/>
            <a:round/>
            <a:headEnd len="sm" w="sm" type="none"/>
            <a:tailEnd len="med" w="med" type="stealth"/>
          </a:ln>
          <a:effectLst>
            <a:outerShdw blurRad="40000" rotWithShape="0" dir="5400000" dist="20000">
              <a:srgbClr val="000000">
                <a:alpha val="37647"/>
              </a:srgbClr>
            </a:outerShdw>
          </a:effectLst>
        </p:spPr>
      </p:cxnSp>
      <p:cxnSp>
        <p:nvCxnSpPr>
          <p:cNvPr id="285" name="Google Shape;285;p42"/>
          <p:cNvCxnSpPr>
            <a:stCxn id="280" idx="3"/>
            <a:endCxn id="281" idx="1"/>
          </p:cNvCxnSpPr>
          <p:nvPr/>
        </p:nvCxnSpPr>
        <p:spPr>
          <a:xfrm>
            <a:off x="1785918" y="4663353"/>
            <a:ext cx="642900" cy="803400"/>
          </a:xfrm>
          <a:prstGeom prst="straightConnector1">
            <a:avLst/>
          </a:prstGeom>
          <a:noFill/>
          <a:ln cap="flat" cmpd="sng" w="25400">
            <a:solidFill>
              <a:schemeClr val="accent4"/>
            </a:solidFill>
            <a:prstDash val="solid"/>
            <a:round/>
            <a:headEnd len="sm" w="sm" type="none"/>
            <a:tailEnd len="med" w="med" type="stealth"/>
          </a:ln>
          <a:effectLst>
            <a:outerShdw blurRad="40000" rotWithShape="0" dir="5400000" dist="20000">
              <a:srgbClr val="000000">
                <a:alpha val="37647"/>
              </a:srgbClr>
            </a:outerShdw>
          </a:effectLst>
        </p:spPr>
      </p:cxnSp>
      <p:cxnSp>
        <p:nvCxnSpPr>
          <p:cNvPr id="286" name="Google Shape;286;p42"/>
          <p:cNvCxnSpPr>
            <a:stCxn id="280" idx="3"/>
            <a:endCxn id="283" idx="1"/>
          </p:cNvCxnSpPr>
          <p:nvPr/>
        </p:nvCxnSpPr>
        <p:spPr>
          <a:xfrm flipH="1" rot="10800000">
            <a:off x="1785918" y="4533753"/>
            <a:ext cx="3500400" cy="129600"/>
          </a:xfrm>
          <a:prstGeom prst="straightConnector1">
            <a:avLst/>
          </a:prstGeom>
          <a:noFill/>
          <a:ln cap="flat" cmpd="sng" w="38100">
            <a:solidFill>
              <a:schemeClr val="accent2"/>
            </a:solidFill>
            <a:prstDash val="solid"/>
            <a:round/>
            <a:headEnd len="sm" w="sm" type="none"/>
            <a:tailEnd len="med" w="med" type="stealth"/>
          </a:ln>
          <a:effectLst>
            <a:outerShdw blurRad="40000" rotWithShape="0" dir="5400000" dist="23000">
              <a:srgbClr val="000000">
                <a:alpha val="34901"/>
              </a:srgbClr>
            </a:outerShdw>
          </a:effectLst>
        </p:spPr>
      </p:cxnSp>
      <p:sp>
        <p:nvSpPr>
          <p:cNvPr id="287" name="Google Shape;287;p42"/>
          <p:cNvSpPr txBox="1"/>
          <p:nvPr/>
        </p:nvSpPr>
        <p:spPr>
          <a:xfrm>
            <a:off x="6143636" y="2000240"/>
            <a:ext cx="2000264" cy="830997"/>
          </a:xfrm>
          <a:prstGeom prst="rect">
            <a:avLst/>
          </a:prstGeom>
          <a:noFill/>
          <a:ln cap="flat" cmpd="sng" w="9525">
            <a:solidFill>
              <a:schemeClr val="dk1"/>
            </a:solidFill>
            <a:prstDash val="lg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400">
                <a:solidFill>
                  <a:schemeClr val="dk1"/>
                </a:solidFill>
                <a:latin typeface="Calibri"/>
                <a:ea typeface="Calibri"/>
                <a:cs typeface="Calibri"/>
                <a:sym typeface="Calibri"/>
              </a:rPr>
              <a:t>“DIVENTA CIO’ CHE SEI”</a:t>
            </a:r>
            <a:endParaRPr sz="24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3"/>
          <p:cNvSpPr txBox="1"/>
          <p:nvPr/>
        </p:nvSpPr>
        <p:spPr>
          <a:xfrm>
            <a:off x="467544" y="188640"/>
            <a:ext cx="820891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400">
                <a:solidFill>
                  <a:srgbClr val="FF0000"/>
                </a:solidFill>
                <a:latin typeface="Calibri"/>
                <a:ea typeface="Calibri"/>
                <a:cs typeface="Calibri"/>
                <a:sym typeface="Calibri"/>
              </a:rPr>
              <a:t>APOLLINEO E DIONISIACO</a:t>
            </a:r>
            <a:endParaRPr b="1" sz="4400">
              <a:solidFill>
                <a:srgbClr val="FF0000"/>
              </a:solidFill>
              <a:latin typeface="Calibri"/>
              <a:ea typeface="Calibri"/>
              <a:cs typeface="Calibri"/>
              <a:sym typeface="Calibri"/>
            </a:endParaRPr>
          </a:p>
        </p:txBody>
      </p:sp>
      <p:sp>
        <p:nvSpPr>
          <p:cNvPr id="293" name="Google Shape;293;p43"/>
          <p:cNvSpPr txBox="1"/>
          <p:nvPr/>
        </p:nvSpPr>
        <p:spPr>
          <a:xfrm>
            <a:off x="357158" y="1357298"/>
            <a:ext cx="8496944" cy="41549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it-IT" sz="3200">
                <a:solidFill>
                  <a:schemeClr val="dk1"/>
                </a:solidFill>
                <a:latin typeface="Calibri"/>
                <a:ea typeface="Calibri"/>
                <a:cs typeface="Calibri"/>
                <a:sym typeface="Calibri"/>
              </a:rPr>
              <a:t>LA NASCITA DELLA TRAGEDIA (1872)</a:t>
            </a:r>
            <a:endParaRPr/>
          </a:p>
          <a:p>
            <a:pPr indent="0" lvl="0" marL="0" marR="0" rtl="0" algn="just">
              <a:spcBef>
                <a:spcPts val="0"/>
              </a:spcBef>
              <a:spcAft>
                <a:spcPts val="0"/>
              </a:spcAft>
              <a:buNone/>
            </a:pPr>
            <a:r>
              <a:t/>
            </a:r>
            <a:endParaRPr b="1" i="1" sz="2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i="1" sz="2400">
              <a:solidFill>
                <a:schemeClr val="dk1"/>
              </a:solidFill>
              <a:latin typeface="Calibri"/>
              <a:ea typeface="Calibri"/>
              <a:cs typeface="Calibri"/>
              <a:sym typeface="Calibri"/>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Analizza </a:t>
            </a:r>
            <a:r>
              <a:rPr b="1" lang="it-IT" sz="2800">
                <a:solidFill>
                  <a:schemeClr val="dk1"/>
                </a:solidFill>
                <a:latin typeface="Calibri"/>
                <a:ea typeface="Calibri"/>
                <a:cs typeface="Calibri"/>
                <a:sym typeface="Calibri"/>
              </a:rPr>
              <a:t>LA TRAGEDIA GRECA CLASSICA</a:t>
            </a:r>
            <a:r>
              <a:rPr lang="it-IT"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L’opera non ha successo tra i filologi…</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 contiene già </a:t>
            </a:r>
            <a:r>
              <a:rPr lang="it-IT" sz="3600">
                <a:solidFill>
                  <a:schemeClr val="dk1"/>
                </a:solidFill>
                <a:latin typeface="Calibri"/>
                <a:ea typeface="Calibri"/>
                <a:cs typeface="Calibri"/>
                <a:sym typeface="Calibri"/>
              </a:rPr>
              <a:t>ELEMENTI FILOSOFICI </a:t>
            </a:r>
            <a:r>
              <a:rPr lang="it-IT" sz="2400">
                <a:solidFill>
                  <a:schemeClr val="dk1"/>
                </a:solidFill>
                <a:latin typeface="Calibri"/>
                <a:ea typeface="Calibri"/>
                <a:cs typeface="Calibri"/>
                <a:sym typeface="Calibri"/>
              </a:rPr>
              <a:t>(importanti per capire il pensiero di Nietzsche): i concetti di </a:t>
            </a:r>
            <a:r>
              <a:rPr b="1" lang="it-IT" sz="2400">
                <a:solidFill>
                  <a:srgbClr val="FF0000"/>
                </a:solidFill>
                <a:latin typeface="Calibri"/>
                <a:ea typeface="Calibri"/>
                <a:cs typeface="Calibri"/>
                <a:sym typeface="Calibri"/>
              </a:rPr>
              <a:t>APOLLINEO E DIONISIACO</a:t>
            </a:r>
            <a:endParaRPr b="1" sz="2400">
              <a:solidFill>
                <a:srgbClr val="FF0000"/>
              </a:solidFill>
              <a:latin typeface="Calibri"/>
              <a:ea typeface="Calibri"/>
              <a:cs typeface="Calibri"/>
              <a:sym typeface="Calibri"/>
            </a:endParaRPr>
          </a:p>
        </p:txBody>
      </p:sp>
      <p:pic>
        <p:nvPicPr>
          <p:cNvPr descr="Visualizza immagine di origine" id="294" name="Google Shape;294;p43"/>
          <p:cNvPicPr preferRelativeResize="0"/>
          <p:nvPr/>
        </p:nvPicPr>
        <p:blipFill rotWithShape="1">
          <a:blip r:embed="rId3">
            <a:alphaModFix/>
          </a:blip>
          <a:srcRect b="0" l="0" r="0" t="0"/>
          <a:stretch/>
        </p:blipFill>
        <p:spPr>
          <a:xfrm>
            <a:off x="7858148" y="1357298"/>
            <a:ext cx="1057679" cy="178595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4"/>
          <p:cNvSpPr txBox="1"/>
          <p:nvPr/>
        </p:nvSpPr>
        <p:spPr>
          <a:xfrm>
            <a:off x="467544" y="188640"/>
            <a:ext cx="820891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400">
                <a:solidFill>
                  <a:srgbClr val="FF0000"/>
                </a:solidFill>
                <a:latin typeface="Calibri"/>
                <a:ea typeface="Calibri"/>
                <a:cs typeface="Calibri"/>
                <a:sym typeface="Calibri"/>
              </a:rPr>
              <a:t>APOLLINEO E DIONISIACO</a:t>
            </a:r>
            <a:endParaRPr b="1" sz="4400">
              <a:solidFill>
                <a:srgbClr val="FF0000"/>
              </a:solidFill>
              <a:latin typeface="Calibri"/>
              <a:ea typeface="Calibri"/>
              <a:cs typeface="Calibri"/>
              <a:sym typeface="Calibri"/>
            </a:endParaRPr>
          </a:p>
        </p:txBody>
      </p:sp>
      <p:sp>
        <p:nvSpPr>
          <p:cNvPr id="300" name="Google Shape;300;p44"/>
          <p:cNvSpPr txBox="1"/>
          <p:nvPr/>
        </p:nvSpPr>
        <p:spPr>
          <a:xfrm>
            <a:off x="395536" y="1052736"/>
            <a:ext cx="8496944" cy="563231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it-IT" sz="2400">
                <a:solidFill>
                  <a:schemeClr val="dk1"/>
                </a:solidFill>
                <a:latin typeface="Calibri"/>
                <a:ea typeface="Calibri"/>
                <a:cs typeface="Calibri"/>
                <a:sym typeface="Calibri"/>
              </a:rPr>
              <a:t>La nascita della tragedia (1872)</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 lo sviluppo dell’</a:t>
            </a:r>
            <a:r>
              <a:rPr lang="it-IT" sz="2400">
                <a:solidFill>
                  <a:srgbClr val="FF0000"/>
                </a:solidFill>
                <a:latin typeface="Calibri"/>
                <a:ea typeface="Calibri"/>
                <a:cs typeface="Calibri"/>
                <a:sym typeface="Calibri"/>
              </a:rPr>
              <a:t>arte</a:t>
            </a:r>
            <a:r>
              <a:rPr lang="it-IT" sz="2400">
                <a:solidFill>
                  <a:schemeClr val="dk1"/>
                </a:solidFill>
                <a:latin typeface="Calibri"/>
                <a:ea typeface="Calibri"/>
                <a:cs typeface="Calibri"/>
                <a:sym typeface="Calibri"/>
              </a:rPr>
              <a:t> è legato alla </a:t>
            </a:r>
            <a:r>
              <a:rPr lang="it-IT" sz="2400" u="sng">
                <a:solidFill>
                  <a:schemeClr val="dk1"/>
                </a:solidFill>
                <a:latin typeface="Calibri"/>
                <a:ea typeface="Calibri"/>
                <a:cs typeface="Calibri"/>
                <a:sym typeface="Calibri"/>
              </a:rPr>
              <a:t>duplicità dell’</a:t>
            </a:r>
            <a:r>
              <a:rPr lang="it-IT" sz="2400" u="sng">
                <a:solidFill>
                  <a:srgbClr val="FF0000"/>
                </a:solidFill>
                <a:latin typeface="Calibri"/>
                <a:ea typeface="Calibri"/>
                <a:cs typeface="Calibri"/>
                <a:sym typeface="Calibri"/>
              </a:rPr>
              <a:t>apollineo</a:t>
            </a:r>
            <a:r>
              <a:rPr lang="it-IT" sz="2400" u="sng">
                <a:solidFill>
                  <a:schemeClr val="dk1"/>
                </a:solidFill>
                <a:latin typeface="Calibri"/>
                <a:ea typeface="Calibri"/>
                <a:cs typeface="Calibri"/>
                <a:sym typeface="Calibri"/>
              </a:rPr>
              <a:t> e del </a:t>
            </a:r>
            <a:r>
              <a:rPr lang="it-IT" sz="2400" u="sng">
                <a:solidFill>
                  <a:srgbClr val="FF0000"/>
                </a:solidFill>
                <a:latin typeface="Calibri"/>
                <a:ea typeface="Calibri"/>
                <a:cs typeface="Calibri"/>
                <a:sym typeface="Calibri"/>
              </a:rPr>
              <a:t>dionisiaco</a:t>
            </a:r>
            <a:r>
              <a:rPr lang="it-IT" sz="2400">
                <a:solidFill>
                  <a:schemeClr val="dk1"/>
                </a:solidFill>
                <a:latin typeface="Calibri"/>
                <a:ea typeface="Calibri"/>
                <a:cs typeface="Calibri"/>
                <a:sym typeface="Calibri"/>
              </a:rPr>
              <a:t>, similmente a come la generazione dipende dalla dualità dei sessi, attraverso una </a:t>
            </a:r>
            <a:r>
              <a:rPr lang="it-IT" sz="2400" u="sng">
                <a:solidFill>
                  <a:schemeClr val="dk1"/>
                </a:solidFill>
                <a:latin typeface="Calibri"/>
                <a:ea typeface="Calibri"/>
                <a:cs typeface="Calibri"/>
                <a:sym typeface="Calibri"/>
              </a:rPr>
              <a:t>continua </a:t>
            </a:r>
            <a:r>
              <a:rPr b="1" lang="it-IT" sz="2400" u="sng">
                <a:solidFill>
                  <a:schemeClr val="dk1"/>
                </a:solidFill>
                <a:latin typeface="Calibri"/>
                <a:ea typeface="Calibri"/>
                <a:cs typeface="Calibri"/>
                <a:sym typeface="Calibri"/>
              </a:rPr>
              <a:t>lotta</a:t>
            </a:r>
            <a:r>
              <a:rPr lang="it-IT" sz="2400" u="sng">
                <a:solidFill>
                  <a:schemeClr val="dk1"/>
                </a:solidFill>
                <a:latin typeface="Calibri"/>
                <a:ea typeface="Calibri"/>
                <a:cs typeface="Calibri"/>
                <a:sym typeface="Calibri"/>
              </a:rPr>
              <a:t> e una </a:t>
            </a:r>
            <a:r>
              <a:rPr b="1" lang="it-IT" sz="2400" u="sng">
                <a:solidFill>
                  <a:schemeClr val="dk1"/>
                </a:solidFill>
                <a:latin typeface="Calibri"/>
                <a:ea typeface="Calibri"/>
                <a:cs typeface="Calibri"/>
                <a:sym typeface="Calibri"/>
              </a:rPr>
              <a:t>riconciliazione</a:t>
            </a:r>
            <a:r>
              <a:rPr lang="it-IT" sz="2400">
                <a:solidFill>
                  <a:schemeClr val="dk1"/>
                </a:solidFill>
                <a:latin typeface="Calibri"/>
                <a:ea typeface="Calibri"/>
                <a:cs typeface="Calibri"/>
                <a:sym typeface="Calibri"/>
              </a:rPr>
              <a:t> che interviene solo periodicamente […]. Alle loro [dei greci] due divinità artistiche, Apollo e Dioniso, si riallaccia la nostra conoscenza del fatto che nel mondo greco sussiste un enorme contrasto, per origine e per fini, fra </a:t>
            </a:r>
            <a:r>
              <a:rPr lang="it-IT" sz="2400" u="sng">
                <a:solidFill>
                  <a:schemeClr val="dk1"/>
                </a:solidFill>
                <a:latin typeface="Calibri"/>
                <a:ea typeface="Calibri"/>
                <a:cs typeface="Calibri"/>
                <a:sym typeface="Calibri"/>
              </a:rPr>
              <a:t>l’arte dello </a:t>
            </a:r>
            <a:r>
              <a:rPr b="1" lang="it-IT" sz="2400" u="sng">
                <a:solidFill>
                  <a:schemeClr val="dk1"/>
                </a:solidFill>
                <a:latin typeface="Calibri"/>
                <a:ea typeface="Calibri"/>
                <a:cs typeface="Calibri"/>
                <a:sym typeface="Calibri"/>
              </a:rPr>
              <a:t>scultore</a:t>
            </a:r>
            <a:r>
              <a:rPr lang="it-IT" sz="2400" u="sng">
                <a:solidFill>
                  <a:schemeClr val="dk1"/>
                </a:solidFill>
                <a:latin typeface="Calibri"/>
                <a:ea typeface="Calibri"/>
                <a:cs typeface="Calibri"/>
                <a:sym typeface="Calibri"/>
              </a:rPr>
              <a:t>, l’apollinea</a:t>
            </a:r>
            <a:r>
              <a:rPr lang="it-IT" sz="2400">
                <a:solidFill>
                  <a:schemeClr val="dk1"/>
                </a:solidFill>
                <a:latin typeface="Calibri"/>
                <a:ea typeface="Calibri"/>
                <a:cs typeface="Calibri"/>
                <a:sym typeface="Calibri"/>
              </a:rPr>
              <a:t>, e l’arte non figurativa della </a:t>
            </a:r>
            <a:r>
              <a:rPr b="1" lang="it-IT" sz="2400" u="sng">
                <a:solidFill>
                  <a:schemeClr val="dk1"/>
                </a:solidFill>
                <a:latin typeface="Calibri"/>
                <a:ea typeface="Calibri"/>
                <a:cs typeface="Calibri"/>
                <a:sym typeface="Calibri"/>
              </a:rPr>
              <a:t>musica</a:t>
            </a:r>
            <a:r>
              <a:rPr lang="it-IT" sz="2400" u="sng">
                <a:solidFill>
                  <a:schemeClr val="dk1"/>
                </a:solidFill>
                <a:latin typeface="Calibri"/>
                <a:ea typeface="Calibri"/>
                <a:cs typeface="Calibri"/>
                <a:sym typeface="Calibri"/>
              </a:rPr>
              <a:t>, quella di Dioniso</a:t>
            </a:r>
            <a:r>
              <a:rPr lang="it-IT" sz="2400">
                <a:solidFill>
                  <a:schemeClr val="dk1"/>
                </a:solidFill>
                <a:latin typeface="Calibri"/>
                <a:ea typeface="Calibri"/>
                <a:cs typeface="Calibri"/>
                <a:sym typeface="Calibri"/>
              </a:rPr>
              <a:t>: i due impulsi così diversi procedono l’uno accanto all’altro, </a:t>
            </a:r>
            <a:r>
              <a:rPr lang="it-IT" sz="2400" u="sng">
                <a:solidFill>
                  <a:schemeClr val="dk1"/>
                </a:solidFill>
                <a:latin typeface="Calibri"/>
                <a:ea typeface="Calibri"/>
                <a:cs typeface="Calibri"/>
                <a:sym typeface="Calibri"/>
              </a:rPr>
              <a:t>per lo più in aperto dissidio fra loro</a:t>
            </a:r>
            <a:r>
              <a:rPr lang="it-IT" sz="2400">
                <a:solidFill>
                  <a:schemeClr val="dk1"/>
                </a:solidFill>
                <a:latin typeface="Calibri"/>
                <a:ea typeface="Calibri"/>
                <a:cs typeface="Calibri"/>
                <a:sym typeface="Calibri"/>
              </a:rPr>
              <a:t> e con un’eccitazione reciproca a frutti sempre nuovi e più robusti […]; finché da ultimo, per un miracoloso atto metafisico della “volontà” ellenica, appaiono </a:t>
            </a:r>
            <a:r>
              <a:rPr lang="it-IT" sz="2400" u="sng">
                <a:solidFill>
                  <a:schemeClr val="dk1"/>
                </a:solidFill>
                <a:latin typeface="Calibri"/>
                <a:ea typeface="Calibri"/>
                <a:cs typeface="Calibri"/>
                <a:sym typeface="Calibri"/>
              </a:rPr>
              <a:t>accoppiati l’uno all’altro</a:t>
            </a:r>
            <a:r>
              <a:rPr lang="it-IT" sz="2400">
                <a:solidFill>
                  <a:schemeClr val="dk1"/>
                </a:solidFill>
                <a:latin typeface="Calibri"/>
                <a:ea typeface="Calibri"/>
                <a:cs typeface="Calibri"/>
                <a:sym typeface="Calibri"/>
              </a:rPr>
              <a:t> e in questo accoppiamento producono finalmente l’opera d’arte altrettanto dionisiaca che apollinea della </a:t>
            </a:r>
            <a:r>
              <a:rPr b="1" lang="it-IT" sz="2400" u="sng">
                <a:solidFill>
                  <a:schemeClr val="dk1"/>
                </a:solidFill>
                <a:latin typeface="Calibri"/>
                <a:ea typeface="Calibri"/>
                <a:cs typeface="Calibri"/>
                <a:sym typeface="Calibri"/>
              </a:rPr>
              <a:t>tragedia attica</a:t>
            </a:r>
            <a:r>
              <a:rPr lang="it-IT"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5"/>
          <p:cNvSpPr txBox="1"/>
          <p:nvPr/>
        </p:nvSpPr>
        <p:spPr>
          <a:xfrm>
            <a:off x="395536" y="548680"/>
            <a:ext cx="84249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800">
                <a:solidFill>
                  <a:srgbClr val="FF0000"/>
                </a:solidFill>
                <a:latin typeface="Calibri"/>
                <a:ea typeface="Calibri"/>
                <a:cs typeface="Calibri"/>
                <a:sym typeface="Calibri"/>
              </a:rPr>
              <a:t>ARTE</a:t>
            </a:r>
            <a:r>
              <a:rPr lang="it-IT" sz="2800">
                <a:solidFill>
                  <a:schemeClr val="dk1"/>
                </a:solidFill>
                <a:latin typeface="Calibri"/>
                <a:ea typeface="Calibri"/>
                <a:cs typeface="Calibri"/>
                <a:sym typeface="Calibri"/>
              </a:rPr>
              <a:t> 🡪 </a:t>
            </a:r>
            <a:r>
              <a:rPr i="1" lang="it-IT" sz="2800">
                <a:solidFill>
                  <a:schemeClr val="dk1"/>
                </a:solidFill>
                <a:latin typeface="Calibri"/>
                <a:ea typeface="Calibri"/>
                <a:cs typeface="Calibri"/>
                <a:sym typeface="Calibri"/>
              </a:rPr>
              <a:t>spiega l’esistenza</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it-IT" sz="2800">
                <a:solidFill>
                  <a:schemeClr val="dk1"/>
                </a:solidFill>
                <a:latin typeface="Calibri"/>
                <a:ea typeface="Calibri"/>
                <a:cs typeface="Calibri"/>
                <a:sym typeface="Calibri"/>
              </a:rPr>
              <a:t>Analisi filologica / </a:t>
            </a:r>
            <a:r>
              <a:rPr lang="it-IT" sz="2800" u="sng">
                <a:solidFill>
                  <a:schemeClr val="dk1"/>
                </a:solidFill>
                <a:latin typeface="Calibri"/>
                <a:ea typeface="Calibri"/>
                <a:cs typeface="Calibri"/>
                <a:sym typeface="Calibri"/>
              </a:rPr>
              <a:t>filosofica</a:t>
            </a:r>
            <a:r>
              <a:rPr lang="it-IT" sz="2800">
                <a:solidFill>
                  <a:schemeClr val="dk1"/>
                </a:solidFill>
                <a:latin typeface="Calibri"/>
                <a:ea typeface="Calibri"/>
                <a:cs typeface="Calibri"/>
                <a:sym typeface="Calibri"/>
              </a:rPr>
              <a:t> dell’arte greca classica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rPr lang="it-IT" sz="2800">
                <a:solidFill>
                  <a:schemeClr val="dk1"/>
                </a:solidFill>
                <a:latin typeface="Calibri"/>
                <a:ea typeface="Calibri"/>
                <a:cs typeface="Calibri"/>
                <a:sym typeface="Calibri"/>
              </a:rPr>
              <a:t>                     TRAGEDIA ATTICA</a:t>
            </a:r>
            <a:endParaRPr sz="2800">
              <a:solidFill>
                <a:schemeClr val="dk1"/>
              </a:solidFill>
              <a:latin typeface="Calibri"/>
              <a:ea typeface="Calibri"/>
              <a:cs typeface="Calibri"/>
              <a:sym typeface="Calibri"/>
            </a:endParaRPr>
          </a:p>
        </p:txBody>
      </p:sp>
      <p:sp>
        <p:nvSpPr>
          <p:cNvPr id="306" name="Google Shape;306;p45"/>
          <p:cNvSpPr/>
          <p:nvPr/>
        </p:nvSpPr>
        <p:spPr>
          <a:xfrm>
            <a:off x="5364099" y="1972049"/>
            <a:ext cx="203400" cy="304800"/>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descr="Risultati immagini per eschilo" id="307" name="Google Shape;307;p4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isultati immagini per eschilo" id="308" name="Google Shape;308;p4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Risultati immagini" id="309" name="Google Shape;309;p45"/>
          <p:cNvPicPr preferRelativeResize="0"/>
          <p:nvPr/>
        </p:nvPicPr>
        <p:blipFill rotWithShape="1">
          <a:blip r:embed="rId3">
            <a:alphaModFix/>
          </a:blip>
          <a:srcRect b="33634" l="10272" r="11663" t="0"/>
          <a:stretch/>
        </p:blipFill>
        <p:spPr>
          <a:xfrm>
            <a:off x="2123728" y="3140968"/>
            <a:ext cx="1487122" cy="1800200"/>
          </a:xfrm>
          <a:prstGeom prst="rect">
            <a:avLst/>
          </a:prstGeom>
          <a:noFill/>
          <a:ln>
            <a:noFill/>
          </a:ln>
        </p:spPr>
      </p:pic>
      <p:sp>
        <p:nvSpPr>
          <p:cNvPr id="310" name="Google Shape;310;p45"/>
          <p:cNvSpPr txBox="1"/>
          <p:nvPr/>
        </p:nvSpPr>
        <p:spPr>
          <a:xfrm>
            <a:off x="1475656" y="5229200"/>
            <a:ext cx="2664296"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1800">
                <a:solidFill>
                  <a:schemeClr val="dk1"/>
                </a:solidFill>
                <a:latin typeface="Calibri"/>
                <a:ea typeface="Calibri"/>
                <a:cs typeface="Calibri"/>
                <a:sym typeface="Calibri"/>
              </a:rPr>
              <a:t>ESCHILO</a:t>
            </a:r>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Opere: </a:t>
            </a:r>
            <a:r>
              <a:rPr i="1" lang="it-IT" sz="1800">
                <a:solidFill>
                  <a:schemeClr val="dk1"/>
                </a:solidFill>
                <a:latin typeface="Calibri"/>
                <a:ea typeface="Calibri"/>
                <a:cs typeface="Calibri"/>
                <a:sym typeface="Calibri"/>
              </a:rPr>
              <a:t>Prometeo incatenato, I Persiani, Le supplici, Agamennone</a:t>
            </a:r>
            <a:r>
              <a:rPr lang="it-IT"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pic>
        <p:nvPicPr>
          <p:cNvPr descr="Risultati immagini" id="311" name="Google Shape;311;p45"/>
          <p:cNvPicPr preferRelativeResize="0"/>
          <p:nvPr/>
        </p:nvPicPr>
        <p:blipFill rotWithShape="1">
          <a:blip r:embed="rId4">
            <a:alphaModFix/>
          </a:blip>
          <a:srcRect b="31732" l="13745" r="14091" t="2528"/>
          <a:stretch/>
        </p:blipFill>
        <p:spPr>
          <a:xfrm>
            <a:off x="5148064" y="3140968"/>
            <a:ext cx="1512168" cy="1872208"/>
          </a:xfrm>
          <a:prstGeom prst="rect">
            <a:avLst/>
          </a:prstGeom>
          <a:noFill/>
          <a:ln>
            <a:noFill/>
          </a:ln>
        </p:spPr>
      </p:pic>
      <p:sp>
        <p:nvSpPr>
          <p:cNvPr id="312" name="Google Shape;312;p45"/>
          <p:cNvSpPr txBox="1"/>
          <p:nvPr/>
        </p:nvSpPr>
        <p:spPr>
          <a:xfrm>
            <a:off x="4572000" y="5301208"/>
            <a:ext cx="266429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1800">
                <a:solidFill>
                  <a:schemeClr val="dk1"/>
                </a:solidFill>
                <a:latin typeface="Calibri"/>
                <a:ea typeface="Calibri"/>
                <a:cs typeface="Calibri"/>
                <a:sym typeface="Calibri"/>
              </a:rPr>
              <a:t>SOFOCLE</a:t>
            </a:r>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Opere: </a:t>
            </a:r>
            <a:r>
              <a:rPr i="1" lang="it-IT" sz="1800">
                <a:solidFill>
                  <a:schemeClr val="dk1"/>
                </a:solidFill>
                <a:latin typeface="Calibri"/>
                <a:ea typeface="Calibri"/>
                <a:cs typeface="Calibri"/>
                <a:sym typeface="Calibri"/>
              </a:rPr>
              <a:t>Edipo re, Antigone, Elettra</a:t>
            </a:r>
            <a:r>
              <a:rPr lang="it-IT"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6"/>
          <p:cNvSpPr txBox="1"/>
          <p:nvPr/>
        </p:nvSpPr>
        <p:spPr>
          <a:xfrm>
            <a:off x="395536" y="404664"/>
            <a:ext cx="8424936"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it-IT" sz="2800">
                <a:solidFill>
                  <a:schemeClr val="dk1"/>
                </a:solidFill>
                <a:latin typeface="Calibri"/>
                <a:ea typeface="Calibri"/>
                <a:cs typeface="Calibri"/>
                <a:sym typeface="Calibri"/>
              </a:rPr>
              <a:t>Tragedia attica</a:t>
            </a:r>
            <a:endParaRPr b="1" i="1"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rPr lang="it-IT" sz="2800">
                <a:solidFill>
                  <a:schemeClr val="dk1"/>
                </a:solidFill>
                <a:latin typeface="Calibri"/>
                <a:ea typeface="Calibri"/>
                <a:cs typeface="Calibri"/>
                <a:sym typeface="Calibri"/>
              </a:rPr>
              <a:t>Compresenza di </a:t>
            </a:r>
            <a:r>
              <a:rPr b="1" lang="it-IT" sz="2800">
                <a:solidFill>
                  <a:srgbClr val="FF0000"/>
                </a:solidFill>
                <a:latin typeface="Calibri"/>
                <a:ea typeface="Calibri"/>
                <a:cs typeface="Calibri"/>
                <a:sym typeface="Calibri"/>
              </a:rPr>
              <a:t>due</a:t>
            </a:r>
            <a:r>
              <a:rPr b="1" lang="it-IT" sz="2800">
                <a:solidFill>
                  <a:schemeClr val="dk1"/>
                </a:solidFill>
                <a:latin typeface="Calibri"/>
                <a:ea typeface="Calibri"/>
                <a:cs typeface="Calibri"/>
                <a:sym typeface="Calibri"/>
              </a:rPr>
              <a:t> impulsi</a:t>
            </a:r>
            <a:r>
              <a:rPr lang="it-IT" sz="2800">
                <a:solidFill>
                  <a:schemeClr val="dk1"/>
                </a:solidFill>
                <a:latin typeface="Calibri"/>
                <a:ea typeface="Calibri"/>
                <a:cs typeface="Calibri"/>
                <a:sym typeface="Calibri"/>
              </a:rPr>
              <a:t>, </a:t>
            </a:r>
            <a:r>
              <a:rPr b="1" lang="it-IT" sz="2800">
                <a:solidFill>
                  <a:schemeClr val="dk1"/>
                </a:solidFill>
                <a:latin typeface="Calibri"/>
                <a:ea typeface="Calibri"/>
                <a:cs typeface="Calibri"/>
                <a:sym typeface="Calibri"/>
              </a:rPr>
              <a:t>due forze</a:t>
            </a:r>
            <a:endParaRPr b="1" sz="2800">
              <a:solidFill>
                <a:schemeClr val="dk1"/>
              </a:solidFill>
              <a:latin typeface="Calibri"/>
              <a:ea typeface="Calibri"/>
              <a:cs typeface="Calibri"/>
              <a:sym typeface="Calibri"/>
            </a:endParaRPr>
          </a:p>
        </p:txBody>
      </p:sp>
      <p:sp>
        <p:nvSpPr>
          <p:cNvPr id="318" name="Google Shape;318;p46"/>
          <p:cNvSpPr/>
          <p:nvPr/>
        </p:nvSpPr>
        <p:spPr>
          <a:xfrm>
            <a:off x="4572000" y="908720"/>
            <a:ext cx="216024" cy="432048"/>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Risultati immagini per freccia biforcuta" id="319" name="Google Shape;319;p46"/>
          <p:cNvPicPr preferRelativeResize="0"/>
          <p:nvPr/>
        </p:nvPicPr>
        <p:blipFill rotWithShape="1">
          <a:blip r:embed="rId3">
            <a:alphaModFix/>
          </a:blip>
          <a:srcRect b="7600" l="52079" r="0" t="62159"/>
          <a:stretch/>
        </p:blipFill>
        <p:spPr>
          <a:xfrm flipH="1" rot="10800000">
            <a:off x="3563888" y="1700808"/>
            <a:ext cx="2054002" cy="1296144"/>
          </a:xfrm>
          <a:prstGeom prst="rect">
            <a:avLst/>
          </a:prstGeom>
          <a:noFill/>
          <a:ln>
            <a:noFill/>
          </a:ln>
        </p:spPr>
      </p:pic>
      <p:sp>
        <p:nvSpPr>
          <p:cNvPr id="320" name="Google Shape;320;p46"/>
          <p:cNvSpPr txBox="1"/>
          <p:nvPr/>
        </p:nvSpPr>
        <p:spPr>
          <a:xfrm>
            <a:off x="395536" y="3284984"/>
            <a:ext cx="41046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FF0000"/>
                </a:solidFill>
                <a:latin typeface="Calibri"/>
                <a:ea typeface="Calibri"/>
                <a:cs typeface="Calibri"/>
                <a:sym typeface="Calibri"/>
              </a:rPr>
              <a:t>APOLLINEO</a:t>
            </a:r>
            <a:endParaRPr/>
          </a:p>
          <a:p>
            <a:pPr indent="-152400" lvl="0" marL="0" marR="0" rtl="0" algn="l">
              <a:spcBef>
                <a:spcPts val="0"/>
              </a:spcBef>
              <a:spcAft>
                <a:spcPts val="0"/>
              </a:spcAft>
              <a:buClr>
                <a:schemeClr val="dk1"/>
              </a:buClr>
              <a:buSzPts val="2400"/>
              <a:buFont typeface="Calibri"/>
              <a:buChar char="-"/>
            </a:pPr>
            <a:r>
              <a:rPr lang="it-IT" sz="2400">
                <a:solidFill>
                  <a:schemeClr val="dk1"/>
                </a:solidFill>
                <a:latin typeface="Calibri"/>
                <a:ea typeface="Calibri"/>
                <a:cs typeface="Calibri"/>
                <a:sym typeface="Calibri"/>
              </a:rPr>
              <a:t> luce</a:t>
            </a:r>
            <a:endParaRPr/>
          </a:p>
          <a:p>
            <a:pPr indent="-152400" lvl="0" marL="0" marR="0" rtl="0" algn="l">
              <a:spcBef>
                <a:spcPts val="0"/>
              </a:spcBef>
              <a:spcAft>
                <a:spcPts val="0"/>
              </a:spcAft>
              <a:buClr>
                <a:schemeClr val="dk1"/>
              </a:buClr>
              <a:buSzPts val="2400"/>
              <a:buFont typeface="Calibri"/>
              <a:buChar char="-"/>
            </a:pPr>
            <a:r>
              <a:rPr lang="it-IT" sz="2400">
                <a:solidFill>
                  <a:schemeClr val="dk1"/>
                </a:solidFill>
                <a:latin typeface="Calibri"/>
                <a:ea typeface="Calibri"/>
                <a:cs typeface="Calibri"/>
                <a:sym typeface="Calibri"/>
              </a:rPr>
              <a:t> chiarezza</a:t>
            </a:r>
            <a:endParaRPr/>
          </a:p>
          <a:p>
            <a:pPr indent="-152400" lvl="0" marL="0" marR="0" rtl="0" algn="l">
              <a:spcBef>
                <a:spcPts val="0"/>
              </a:spcBef>
              <a:spcAft>
                <a:spcPts val="0"/>
              </a:spcAft>
              <a:buClr>
                <a:schemeClr val="dk1"/>
              </a:buClr>
              <a:buSzPts val="2400"/>
              <a:buFont typeface="Calibri"/>
              <a:buChar char="-"/>
            </a:pPr>
            <a:r>
              <a:rPr lang="it-IT" sz="2400">
                <a:solidFill>
                  <a:schemeClr val="dk1"/>
                </a:solidFill>
                <a:latin typeface="Calibri"/>
                <a:ea typeface="Calibri"/>
                <a:cs typeface="Calibri"/>
                <a:sym typeface="Calibri"/>
              </a:rPr>
              <a:t> forma</a:t>
            </a:r>
            <a:endParaRPr/>
          </a:p>
          <a:p>
            <a:pPr indent="-152400" lvl="0" marL="0" marR="0" rtl="0" algn="l">
              <a:spcBef>
                <a:spcPts val="0"/>
              </a:spcBef>
              <a:spcAft>
                <a:spcPts val="0"/>
              </a:spcAft>
              <a:buClr>
                <a:schemeClr val="dk1"/>
              </a:buClr>
              <a:buSzPts val="2400"/>
              <a:buFont typeface="Calibri"/>
              <a:buChar char="-"/>
            </a:pPr>
            <a:r>
              <a:rPr lang="it-IT" sz="2400">
                <a:solidFill>
                  <a:schemeClr val="dk1"/>
                </a:solidFill>
                <a:latin typeface="Calibri"/>
                <a:ea typeface="Calibri"/>
                <a:cs typeface="Calibri"/>
                <a:sym typeface="Calibri"/>
              </a:rPr>
              <a:t> equilibrio</a:t>
            </a:r>
            <a:endParaRPr/>
          </a:p>
          <a:p>
            <a:pPr indent="-152400" lvl="0" marL="0" marR="0" rtl="0" algn="l">
              <a:spcBef>
                <a:spcPts val="0"/>
              </a:spcBef>
              <a:spcAft>
                <a:spcPts val="0"/>
              </a:spcAft>
              <a:buClr>
                <a:schemeClr val="dk1"/>
              </a:buClr>
              <a:buSzPts val="2400"/>
              <a:buFont typeface="Calibri"/>
              <a:buChar char="-"/>
            </a:pPr>
            <a:r>
              <a:rPr lang="it-IT" sz="2400">
                <a:solidFill>
                  <a:schemeClr val="dk1"/>
                </a:solidFill>
                <a:latin typeface="Calibri"/>
                <a:ea typeface="Calibri"/>
                <a:cs typeface="Calibri"/>
                <a:sym typeface="Calibri"/>
              </a:rPr>
              <a:t> armonia</a:t>
            </a:r>
            <a:endParaRPr/>
          </a:p>
          <a:p>
            <a:pPr indent="-152400" lvl="0" marL="0" marR="0" rtl="0" algn="l">
              <a:spcBef>
                <a:spcPts val="0"/>
              </a:spcBef>
              <a:spcAft>
                <a:spcPts val="0"/>
              </a:spcAft>
              <a:buClr>
                <a:schemeClr val="dk1"/>
              </a:buClr>
              <a:buSzPts val="2400"/>
              <a:buFont typeface="Calibri"/>
              <a:buChar char="-"/>
            </a:pPr>
            <a:r>
              <a:rPr lang="it-IT" sz="2400">
                <a:solidFill>
                  <a:schemeClr val="dk1"/>
                </a:solidFill>
                <a:latin typeface="Calibri"/>
                <a:ea typeface="Calibri"/>
                <a:cs typeface="Calibri"/>
                <a:sym typeface="Calibri"/>
              </a:rPr>
              <a:t> ordine e stabilità</a:t>
            </a:r>
            <a:endParaRPr sz="2400">
              <a:solidFill>
                <a:schemeClr val="dk1"/>
              </a:solidFill>
              <a:latin typeface="Calibri"/>
              <a:ea typeface="Calibri"/>
              <a:cs typeface="Calibri"/>
              <a:sym typeface="Calibri"/>
            </a:endParaRPr>
          </a:p>
          <a:p>
            <a:pPr indent="-152400" lvl="0" marL="0" marR="0" rtl="0" algn="l">
              <a:spcBef>
                <a:spcPts val="0"/>
              </a:spcBef>
              <a:spcAft>
                <a:spcPts val="0"/>
              </a:spcAft>
              <a:buClr>
                <a:schemeClr val="dk1"/>
              </a:buClr>
              <a:buSzPts val="2400"/>
              <a:buFont typeface="Calibri"/>
              <a:buChar char="-"/>
            </a:pPr>
            <a:r>
              <a:rPr lang="it-IT" sz="2400">
                <a:solidFill>
                  <a:schemeClr val="dk1"/>
                </a:solidFill>
                <a:latin typeface="Calibri"/>
                <a:ea typeface="Calibri"/>
                <a:cs typeface="Calibri"/>
                <a:sym typeface="Calibri"/>
              </a:rPr>
              <a:t> ragione</a:t>
            </a:r>
            <a:endParaRPr sz="2400">
              <a:solidFill>
                <a:schemeClr val="dk1"/>
              </a:solidFill>
              <a:latin typeface="Calibri"/>
              <a:ea typeface="Calibri"/>
              <a:cs typeface="Calibri"/>
              <a:sym typeface="Calibri"/>
            </a:endParaRPr>
          </a:p>
          <a:p>
            <a:pPr indent="-152400" lvl="0" marL="0" marR="0" rtl="0" algn="l">
              <a:spcBef>
                <a:spcPts val="0"/>
              </a:spcBef>
              <a:spcAft>
                <a:spcPts val="0"/>
              </a:spcAft>
              <a:buClr>
                <a:schemeClr val="dk1"/>
              </a:buClr>
              <a:buSzPts val="2400"/>
              <a:buFont typeface="Calibri"/>
              <a:buChar char="-"/>
            </a:pPr>
            <a:r>
              <a:rPr lang="it-IT" sz="2400">
                <a:solidFill>
                  <a:schemeClr val="dk1"/>
                </a:solidFill>
                <a:latin typeface="Calibri"/>
                <a:ea typeface="Calibri"/>
                <a:cs typeface="Calibri"/>
                <a:sym typeface="Calibri"/>
              </a:rPr>
              <a:t> visione di sogno</a:t>
            </a:r>
            <a:endParaRPr sz="2400">
              <a:solidFill>
                <a:schemeClr val="dk1"/>
              </a:solidFill>
              <a:latin typeface="Calibri"/>
              <a:ea typeface="Calibri"/>
              <a:cs typeface="Calibri"/>
              <a:sym typeface="Calibri"/>
            </a:endParaRPr>
          </a:p>
        </p:txBody>
      </p:sp>
      <p:pic>
        <p:nvPicPr>
          <p:cNvPr descr="Risultati immagini per dioniso" id="321" name="Google Shape;321;p46"/>
          <p:cNvPicPr preferRelativeResize="0"/>
          <p:nvPr/>
        </p:nvPicPr>
        <p:blipFill rotWithShape="1">
          <a:blip r:embed="rId4">
            <a:alphaModFix/>
          </a:blip>
          <a:srcRect b="0" l="30814" r="4474" t="9793"/>
          <a:stretch/>
        </p:blipFill>
        <p:spPr>
          <a:xfrm>
            <a:off x="5580112" y="1916832"/>
            <a:ext cx="1975674" cy="1444403"/>
          </a:xfrm>
          <a:prstGeom prst="rect">
            <a:avLst/>
          </a:prstGeom>
          <a:noFill/>
          <a:ln>
            <a:noFill/>
          </a:ln>
        </p:spPr>
      </p:pic>
      <p:sp>
        <p:nvSpPr>
          <p:cNvPr id="322" name="Google Shape;322;p46"/>
          <p:cNvSpPr txBox="1"/>
          <p:nvPr/>
        </p:nvSpPr>
        <p:spPr>
          <a:xfrm>
            <a:off x="4572000" y="3429000"/>
            <a:ext cx="4104600" cy="3047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it-IT" sz="2400">
                <a:solidFill>
                  <a:srgbClr val="FF0000"/>
                </a:solidFill>
                <a:latin typeface="Calibri"/>
                <a:ea typeface="Calibri"/>
                <a:cs typeface="Calibri"/>
                <a:sym typeface="Calibri"/>
              </a:rPr>
              <a:t>DIOSIACO</a:t>
            </a:r>
            <a:endParaRPr/>
          </a:p>
          <a:p>
            <a:pPr indent="-152400" lvl="0" marL="0" marR="0" rtl="0" algn="r">
              <a:spcBef>
                <a:spcPts val="0"/>
              </a:spcBef>
              <a:spcAft>
                <a:spcPts val="0"/>
              </a:spcAft>
              <a:buClr>
                <a:schemeClr val="dk1"/>
              </a:buClr>
              <a:buSzPts val="2400"/>
              <a:buFont typeface="Calibri"/>
              <a:buChar char="-"/>
            </a:pPr>
            <a:r>
              <a:rPr lang="it-IT" sz="2400">
                <a:solidFill>
                  <a:schemeClr val="dk1"/>
                </a:solidFill>
                <a:latin typeface="Calibri"/>
                <a:ea typeface="Calibri"/>
                <a:cs typeface="Calibri"/>
                <a:sym typeface="Calibri"/>
              </a:rPr>
              <a:t> notte</a:t>
            </a:r>
            <a:endParaRPr/>
          </a:p>
          <a:p>
            <a:pPr indent="-152400" lvl="0" marL="0" marR="0" rtl="0" algn="r">
              <a:spcBef>
                <a:spcPts val="0"/>
              </a:spcBef>
              <a:spcAft>
                <a:spcPts val="0"/>
              </a:spcAft>
              <a:buClr>
                <a:schemeClr val="dk1"/>
              </a:buClr>
              <a:buSzPts val="2400"/>
              <a:buFont typeface="Calibri"/>
              <a:buChar char="-"/>
            </a:pPr>
            <a:r>
              <a:rPr lang="it-IT" sz="2400">
                <a:solidFill>
                  <a:schemeClr val="dk1"/>
                </a:solidFill>
                <a:latin typeface="Calibri"/>
                <a:ea typeface="Calibri"/>
                <a:cs typeface="Calibri"/>
                <a:sym typeface="Calibri"/>
              </a:rPr>
              <a:t> oscurità</a:t>
            </a:r>
            <a:endParaRPr/>
          </a:p>
          <a:p>
            <a:pPr indent="-152400" lvl="0" marL="0" marR="0" rtl="0" algn="r">
              <a:spcBef>
                <a:spcPts val="0"/>
              </a:spcBef>
              <a:spcAft>
                <a:spcPts val="0"/>
              </a:spcAft>
              <a:buClr>
                <a:schemeClr val="dk1"/>
              </a:buClr>
              <a:buSzPts val="2400"/>
              <a:buFont typeface="Calibri"/>
              <a:buChar char="-"/>
            </a:pPr>
            <a:r>
              <a:rPr lang="it-IT" sz="2400">
                <a:solidFill>
                  <a:schemeClr val="dk1"/>
                </a:solidFill>
                <a:latin typeface="Calibri"/>
                <a:ea typeface="Calibri"/>
                <a:cs typeface="Calibri"/>
                <a:sym typeface="Calibri"/>
              </a:rPr>
              <a:t> caos</a:t>
            </a:r>
            <a:endParaRPr sz="2400">
              <a:solidFill>
                <a:schemeClr val="dk1"/>
              </a:solidFill>
              <a:latin typeface="Calibri"/>
              <a:ea typeface="Calibri"/>
              <a:cs typeface="Calibri"/>
              <a:sym typeface="Calibri"/>
            </a:endParaRPr>
          </a:p>
          <a:p>
            <a:pPr indent="-152400" lvl="0" marL="0" marR="0" rtl="0" algn="r">
              <a:spcBef>
                <a:spcPts val="0"/>
              </a:spcBef>
              <a:spcAft>
                <a:spcPts val="0"/>
              </a:spcAft>
              <a:buClr>
                <a:schemeClr val="dk1"/>
              </a:buClr>
              <a:buSzPts val="2400"/>
              <a:buFont typeface="Calibri"/>
              <a:buChar char="-"/>
            </a:pPr>
            <a:r>
              <a:rPr lang="it-IT" sz="2400">
                <a:solidFill>
                  <a:schemeClr val="dk1"/>
                </a:solidFill>
                <a:latin typeface="Calibri"/>
                <a:ea typeface="Calibri"/>
                <a:cs typeface="Calibri"/>
                <a:sym typeface="Calibri"/>
              </a:rPr>
              <a:t> prevalere degli istinti</a:t>
            </a:r>
            <a:endParaRPr sz="2400">
              <a:solidFill>
                <a:schemeClr val="dk1"/>
              </a:solidFill>
              <a:latin typeface="Calibri"/>
              <a:ea typeface="Calibri"/>
              <a:cs typeface="Calibri"/>
              <a:sym typeface="Calibri"/>
            </a:endParaRPr>
          </a:p>
          <a:p>
            <a:pPr indent="-152400" lvl="0" marL="0" marR="0" rtl="0" algn="r">
              <a:spcBef>
                <a:spcPts val="0"/>
              </a:spcBef>
              <a:spcAft>
                <a:spcPts val="0"/>
              </a:spcAft>
              <a:buClr>
                <a:schemeClr val="dk1"/>
              </a:buClr>
              <a:buSzPts val="2400"/>
              <a:buFont typeface="Calibri"/>
              <a:buChar char="-"/>
            </a:pPr>
            <a:r>
              <a:rPr lang="it-IT" sz="2400">
                <a:solidFill>
                  <a:schemeClr val="dk1"/>
                </a:solidFill>
                <a:latin typeface="Calibri"/>
                <a:ea typeface="Calibri"/>
                <a:cs typeface="Calibri"/>
                <a:sym typeface="Calibri"/>
              </a:rPr>
              <a:t> inquietudine</a:t>
            </a:r>
            <a:endParaRPr/>
          </a:p>
          <a:p>
            <a:pPr indent="-152400" lvl="0" marL="0" marR="0" rtl="0" algn="r">
              <a:spcBef>
                <a:spcPts val="0"/>
              </a:spcBef>
              <a:spcAft>
                <a:spcPts val="0"/>
              </a:spcAft>
              <a:buClr>
                <a:schemeClr val="dk1"/>
              </a:buClr>
              <a:buSzPts val="2400"/>
              <a:buFont typeface="Calibri"/>
              <a:buChar char="-"/>
            </a:pPr>
            <a:r>
              <a:rPr lang="it-IT" sz="2400">
                <a:solidFill>
                  <a:schemeClr val="dk1"/>
                </a:solidFill>
                <a:latin typeface="Calibri"/>
                <a:ea typeface="Calibri"/>
                <a:cs typeface="Calibri"/>
                <a:sym typeface="Calibri"/>
              </a:rPr>
              <a:t> irrazionalità</a:t>
            </a:r>
            <a:endParaRPr/>
          </a:p>
          <a:p>
            <a:pPr indent="-152400" lvl="0" marL="0" marR="0" rtl="0" algn="r">
              <a:spcBef>
                <a:spcPts val="0"/>
              </a:spcBef>
              <a:spcAft>
                <a:spcPts val="0"/>
              </a:spcAft>
              <a:buClr>
                <a:schemeClr val="dk1"/>
              </a:buClr>
              <a:buSzPts val="2400"/>
              <a:buFont typeface="Calibri"/>
              <a:buChar char="-"/>
            </a:pPr>
            <a:r>
              <a:rPr lang="it-IT" sz="2400">
                <a:solidFill>
                  <a:schemeClr val="dk1"/>
                </a:solidFill>
                <a:latin typeface="Calibri"/>
                <a:ea typeface="Calibri"/>
                <a:cs typeface="Calibri"/>
                <a:sym typeface="Calibri"/>
              </a:rPr>
              <a:t> ebbrezza ed eccesso</a:t>
            </a:r>
            <a:endParaRPr sz="2400">
              <a:solidFill>
                <a:schemeClr val="dk1"/>
              </a:solidFill>
              <a:latin typeface="Calibri"/>
              <a:ea typeface="Calibri"/>
              <a:cs typeface="Calibri"/>
              <a:sym typeface="Calibri"/>
            </a:endParaRPr>
          </a:p>
        </p:txBody>
      </p:sp>
      <p:sp>
        <p:nvSpPr>
          <p:cNvPr id="323" name="Google Shape;323;p46"/>
          <p:cNvSpPr txBox="1"/>
          <p:nvPr/>
        </p:nvSpPr>
        <p:spPr>
          <a:xfrm>
            <a:off x="3067198" y="3786263"/>
            <a:ext cx="2808300" cy="6465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chemeClr val="dk1"/>
                </a:solidFill>
                <a:latin typeface="Calibri"/>
                <a:ea typeface="Calibri"/>
                <a:cs typeface="Calibri"/>
                <a:sym typeface="Calibri"/>
              </a:rPr>
              <a:t>Sono due IMPULSI BASILARI</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dello </a:t>
            </a:r>
            <a:r>
              <a:rPr lang="it-IT" sz="1800">
                <a:solidFill>
                  <a:srgbClr val="FF0000"/>
                </a:solidFill>
                <a:latin typeface="Calibri"/>
                <a:ea typeface="Calibri"/>
                <a:cs typeface="Calibri"/>
                <a:sym typeface="Calibri"/>
              </a:rPr>
              <a:t>SPIRITO UMANO</a:t>
            </a:r>
            <a:endParaRPr sz="1800">
              <a:solidFill>
                <a:srgbClr val="FF0000"/>
              </a:solidFill>
              <a:latin typeface="Calibri"/>
              <a:ea typeface="Calibri"/>
              <a:cs typeface="Calibri"/>
              <a:sym typeface="Calibri"/>
            </a:endParaRPr>
          </a:p>
        </p:txBody>
      </p:sp>
      <p:sp>
        <p:nvSpPr>
          <p:cNvPr id="324" name="Google Shape;324;p46"/>
          <p:cNvSpPr txBox="1"/>
          <p:nvPr/>
        </p:nvSpPr>
        <p:spPr>
          <a:xfrm>
            <a:off x="8064575" y="2301325"/>
            <a:ext cx="969000" cy="6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IT">
                <a:solidFill>
                  <a:schemeClr val="dk1"/>
                </a:solidFill>
                <a:latin typeface="Calibri"/>
                <a:ea typeface="Calibri"/>
                <a:cs typeface="Calibri"/>
                <a:sym typeface="Calibri"/>
              </a:rPr>
              <a:t>la vita è…</a:t>
            </a:r>
            <a:endParaRPr>
              <a:solidFill>
                <a:schemeClr val="dk1"/>
              </a:solidFill>
              <a:latin typeface="Calibri"/>
              <a:ea typeface="Calibri"/>
              <a:cs typeface="Calibri"/>
              <a:sym typeface="Calibri"/>
            </a:endParaRPr>
          </a:p>
        </p:txBody>
      </p:sp>
      <p:cxnSp>
        <p:nvCxnSpPr>
          <p:cNvPr id="325" name="Google Shape;325;p46"/>
          <p:cNvCxnSpPr/>
          <p:nvPr/>
        </p:nvCxnSpPr>
        <p:spPr>
          <a:xfrm flipH="1">
            <a:off x="8275775" y="2649200"/>
            <a:ext cx="211200" cy="745200"/>
          </a:xfrm>
          <a:prstGeom prst="straightConnector1">
            <a:avLst/>
          </a:prstGeom>
          <a:noFill/>
          <a:ln cap="flat" cmpd="sng" w="9525">
            <a:solidFill>
              <a:schemeClr val="dk2"/>
            </a:solidFill>
            <a:prstDash val="solid"/>
            <a:round/>
            <a:headEnd len="med" w="med" type="none"/>
            <a:tailEnd len="med" w="med" type="triangle"/>
          </a:ln>
        </p:spPr>
      </p:cxnSp>
      <p:pic>
        <p:nvPicPr>
          <p:cNvPr id="326" name="Google Shape;326;p46"/>
          <p:cNvPicPr preferRelativeResize="0"/>
          <p:nvPr/>
        </p:nvPicPr>
        <p:blipFill>
          <a:blip r:embed="rId5">
            <a:alphaModFix/>
          </a:blip>
          <a:stretch>
            <a:fillRect/>
          </a:stretch>
        </p:blipFill>
        <p:spPr>
          <a:xfrm>
            <a:off x="2147896" y="1838633"/>
            <a:ext cx="1362901" cy="15715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7"/>
          <p:cNvSpPr txBox="1"/>
          <p:nvPr/>
        </p:nvSpPr>
        <p:spPr>
          <a:xfrm>
            <a:off x="2339752" y="1124744"/>
            <a:ext cx="5904600" cy="323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800">
                <a:solidFill>
                  <a:schemeClr val="dk1"/>
                </a:solidFill>
                <a:latin typeface="Calibri"/>
                <a:ea typeface="Calibri"/>
                <a:cs typeface="Calibri"/>
                <a:sym typeface="Calibri"/>
              </a:rPr>
              <a:t>L’impulso che tende a </a:t>
            </a:r>
            <a:r>
              <a:rPr b="1" lang="it-IT" sz="2800">
                <a:solidFill>
                  <a:schemeClr val="dk1"/>
                </a:solidFill>
                <a:latin typeface="Calibri"/>
                <a:ea typeface="Calibri"/>
                <a:cs typeface="Calibri"/>
                <a:sym typeface="Calibri"/>
              </a:rPr>
              <a:t>mettere ordine </a:t>
            </a:r>
            <a:r>
              <a:rPr lang="it-IT" sz="2800">
                <a:solidFill>
                  <a:schemeClr val="dk1"/>
                </a:solidFill>
                <a:latin typeface="Calibri"/>
                <a:ea typeface="Calibri"/>
                <a:cs typeface="Calibri"/>
                <a:sym typeface="Calibri"/>
              </a:rPr>
              <a:t>di fronte al </a:t>
            </a:r>
            <a:r>
              <a:rPr b="1" lang="it-IT" sz="2800">
                <a:solidFill>
                  <a:schemeClr val="dk1"/>
                </a:solidFill>
                <a:latin typeface="Calibri"/>
                <a:ea typeface="Calibri"/>
                <a:cs typeface="Calibri"/>
                <a:sym typeface="Calibri"/>
              </a:rPr>
              <a:t>caos irrazionale della vita</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it-IT" sz="2800">
                <a:solidFill>
                  <a:schemeClr val="dk1"/>
                </a:solidFill>
                <a:latin typeface="Calibri"/>
                <a:ea typeface="Calibri"/>
                <a:cs typeface="Calibri"/>
                <a:sym typeface="Calibri"/>
              </a:rPr>
              <a:t>E’ </a:t>
            </a:r>
            <a:r>
              <a:rPr i="1" lang="it-IT" sz="2800">
                <a:solidFill>
                  <a:schemeClr val="dk1"/>
                </a:solidFill>
                <a:latin typeface="Calibri"/>
                <a:ea typeface="Calibri"/>
                <a:cs typeface="Calibri"/>
                <a:sym typeface="Calibri"/>
              </a:rPr>
              <a:t>visione di sogno</a:t>
            </a:r>
            <a:r>
              <a:rPr lang="it-IT" sz="2800">
                <a:solidFill>
                  <a:schemeClr val="dk1"/>
                </a:solidFill>
                <a:latin typeface="Calibri"/>
                <a:ea typeface="Calibri"/>
                <a:cs typeface="Calibri"/>
                <a:sym typeface="Calibri"/>
              </a:rPr>
              <a:t>: </a:t>
            </a:r>
            <a:endParaRPr/>
          </a:p>
          <a:p>
            <a:pPr indent="-177800" lvl="0" marL="0" marR="0" rtl="0" algn="l">
              <a:spcBef>
                <a:spcPts val="0"/>
              </a:spcBef>
              <a:spcAft>
                <a:spcPts val="0"/>
              </a:spcAft>
              <a:buClr>
                <a:schemeClr val="dk1"/>
              </a:buClr>
              <a:buSzPts val="2800"/>
              <a:buFont typeface="Calibri"/>
              <a:buChar char="-"/>
            </a:pPr>
            <a:r>
              <a:rPr lang="it-IT" sz="2800">
                <a:solidFill>
                  <a:schemeClr val="dk1"/>
                </a:solidFill>
                <a:latin typeface="Calibri"/>
                <a:ea typeface="Calibri"/>
                <a:cs typeface="Calibri"/>
                <a:sym typeface="Calibri"/>
              </a:rPr>
              <a:t> perché l’ordine è </a:t>
            </a:r>
            <a:r>
              <a:rPr b="1" lang="it-IT" sz="2800">
                <a:solidFill>
                  <a:srgbClr val="FF0000"/>
                </a:solidFill>
                <a:latin typeface="Calibri"/>
                <a:ea typeface="Calibri"/>
                <a:cs typeface="Calibri"/>
                <a:sym typeface="Calibri"/>
              </a:rPr>
              <a:t>illusorio</a:t>
            </a:r>
            <a:r>
              <a:rPr lang="it-IT"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indent="-406400" lvl="1" marL="914400" marR="0" rtl="0" algn="l">
              <a:spcBef>
                <a:spcPts val="0"/>
              </a:spcBef>
              <a:spcAft>
                <a:spcPts val="0"/>
              </a:spcAft>
              <a:buClr>
                <a:schemeClr val="dk1"/>
              </a:buClr>
              <a:buSzPts val="2800"/>
              <a:buFont typeface="Calibri"/>
              <a:buChar char="○"/>
            </a:pPr>
            <a:r>
              <a:rPr lang="it-IT" sz="2800">
                <a:solidFill>
                  <a:schemeClr val="dk1"/>
                </a:solidFill>
                <a:latin typeface="Calibri"/>
                <a:ea typeface="Calibri"/>
                <a:cs typeface="Calibri"/>
                <a:sym typeface="Calibri"/>
              </a:rPr>
              <a:t> anche se </a:t>
            </a:r>
            <a:r>
              <a:rPr b="1" lang="it-IT" sz="2800">
                <a:solidFill>
                  <a:srgbClr val="FF0000"/>
                </a:solidFill>
                <a:latin typeface="Calibri"/>
                <a:ea typeface="Calibri"/>
                <a:cs typeface="Calibri"/>
                <a:sym typeface="Calibri"/>
              </a:rPr>
              <a:t>rassicurante</a:t>
            </a:r>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pic>
        <p:nvPicPr>
          <p:cNvPr descr="Risultati immagini per apollineo e dionisiaco" id="332" name="Google Shape;332;p47"/>
          <p:cNvPicPr preferRelativeResize="0"/>
          <p:nvPr/>
        </p:nvPicPr>
        <p:blipFill rotWithShape="1">
          <a:blip r:embed="rId3">
            <a:alphaModFix/>
          </a:blip>
          <a:srcRect b="22430" l="20172" r="67559" t="35280"/>
          <a:stretch/>
        </p:blipFill>
        <p:spPr>
          <a:xfrm>
            <a:off x="467551" y="398076"/>
            <a:ext cx="1521725" cy="295892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33" name="Google Shape;333;p47"/>
          <p:cNvSpPr txBox="1"/>
          <p:nvPr/>
        </p:nvSpPr>
        <p:spPr>
          <a:xfrm>
            <a:off x="3563888" y="5085184"/>
            <a:ext cx="5184576" cy="1200329"/>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i="1" lang="it-IT" sz="2400" u="sng">
                <a:solidFill>
                  <a:schemeClr val="dk1"/>
                </a:solidFill>
                <a:latin typeface="Calibri"/>
                <a:ea typeface="Calibri"/>
                <a:cs typeface="Calibri"/>
                <a:sym typeface="Calibri"/>
              </a:rPr>
              <a:t>Esempio</a:t>
            </a:r>
            <a:endParaRPr/>
          </a:p>
          <a:p>
            <a:pPr indent="0" lvl="0" marL="0" marR="0" rtl="0" algn="r">
              <a:spcBef>
                <a:spcPts val="0"/>
              </a:spcBef>
              <a:spcAft>
                <a:spcPts val="0"/>
              </a:spcAft>
              <a:buNone/>
            </a:pPr>
            <a:r>
              <a:rPr lang="it-IT" sz="2400">
                <a:solidFill>
                  <a:schemeClr val="dk1"/>
                </a:solidFill>
                <a:latin typeface="Calibri"/>
                <a:ea typeface="Calibri"/>
                <a:cs typeface="Calibri"/>
                <a:sym typeface="Calibri"/>
              </a:rPr>
              <a:t>Architettura e </a:t>
            </a:r>
            <a:r>
              <a:rPr b="1" lang="it-IT" sz="2400">
                <a:solidFill>
                  <a:schemeClr val="dk1"/>
                </a:solidFill>
                <a:latin typeface="Calibri"/>
                <a:ea typeface="Calibri"/>
                <a:cs typeface="Calibri"/>
                <a:sym typeface="Calibri"/>
              </a:rPr>
              <a:t>scultura</a:t>
            </a:r>
            <a:r>
              <a:rPr lang="it-IT" sz="2400">
                <a:solidFill>
                  <a:schemeClr val="dk1"/>
                </a:solidFill>
                <a:latin typeface="Calibri"/>
                <a:ea typeface="Calibri"/>
                <a:cs typeface="Calibri"/>
                <a:sym typeface="Calibri"/>
              </a:rPr>
              <a:t> greche classiche</a:t>
            </a:r>
            <a:endParaRPr/>
          </a:p>
          <a:p>
            <a:pPr indent="0" lvl="0" marL="0" marR="0" rtl="0" algn="r">
              <a:spcBef>
                <a:spcPts val="0"/>
              </a:spcBef>
              <a:spcAft>
                <a:spcPts val="0"/>
              </a:spcAft>
              <a:buNone/>
            </a:pPr>
            <a:r>
              <a:rPr lang="it-IT" sz="2400">
                <a:solidFill>
                  <a:schemeClr val="dk1"/>
                </a:solidFill>
                <a:latin typeface="Calibri"/>
                <a:ea typeface="Calibri"/>
                <a:cs typeface="Calibri"/>
                <a:sym typeface="Calibri"/>
              </a:rPr>
              <a:t>(ricerca dell’armonia, delle proporzioni)</a:t>
            </a:r>
            <a:endParaRPr/>
          </a:p>
        </p:txBody>
      </p:sp>
      <p:sp>
        <p:nvSpPr>
          <p:cNvPr id="334" name="Google Shape;334;p47"/>
          <p:cNvSpPr txBox="1"/>
          <p:nvPr/>
        </p:nvSpPr>
        <p:spPr>
          <a:xfrm>
            <a:off x="1715891" y="583425"/>
            <a:ext cx="3540900" cy="3693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lang="it-IT" sz="1800">
                <a:solidFill>
                  <a:schemeClr val="dk1"/>
                </a:solidFill>
                <a:latin typeface="Calibri"/>
                <a:ea typeface="Calibri"/>
                <a:cs typeface="Calibri"/>
                <a:sym typeface="Calibri"/>
              </a:rPr>
              <a:t>APOLLINEO</a:t>
            </a:r>
            <a:endParaRPr sz="1800">
              <a:solidFill>
                <a:schemeClr val="dk1"/>
              </a:solidFill>
              <a:latin typeface="Calibri"/>
              <a:ea typeface="Calibri"/>
              <a:cs typeface="Calibri"/>
              <a:sym typeface="Calibri"/>
            </a:endParaRPr>
          </a:p>
        </p:txBody>
      </p:sp>
      <p:pic>
        <p:nvPicPr>
          <p:cNvPr descr="Risultati immagini per scultura greca sezione aurea" id="335" name="Google Shape;335;p47"/>
          <p:cNvPicPr preferRelativeResize="0"/>
          <p:nvPr/>
        </p:nvPicPr>
        <p:blipFill rotWithShape="1">
          <a:blip r:embed="rId4">
            <a:alphaModFix/>
          </a:blip>
          <a:srcRect b="0" l="0" r="0" t="0"/>
          <a:stretch/>
        </p:blipFill>
        <p:spPr>
          <a:xfrm>
            <a:off x="251520" y="4293096"/>
            <a:ext cx="3061212" cy="2053924"/>
          </a:xfrm>
          <a:prstGeom prst="rect">
            <a:avLst/>
          </a:prstGeom>
          <a:noFill/>
          <a:ln>
            <a:noFill/>
          </a:ln>
          <a:effectLst>
            <a:outerShdw blurRad="50800" rotWithShape="0" algn="br" dir="13500000" dist="76200">
              <a:srgbClr val="000000">
                <a:alpha val="4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8"/>
          <p:cNvSpPr txBox="1"/>
          <p:nvPr/>
        </p:nvSpPr>
        <p:spPr>
          <a:xfrm>
            <a:off x="782708" y="744938"/>
            <a:ext cx="6192600" cy="35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800">
                <a:solidFill>
                  <a:schemeClr val="dk1"/>
                </a:solidFill>
                <a:latin typeface="Calibri"/>
                <a:ea typeface="Calibri"/>
                <a:cs typeface="Calibri"/>
                <a:sym typeface="Calibri"/>
              </a:rPr>
              <a:t>La </a:t>
            </a:r>
            <a:r>
              <a:rPr b="1" lang="it-IT" sz="2800">
                <a:solidFill>
                  <a:schemeClr val="dk1"/>
                </a:solidFill>
                <a:latin typeface="Calibri"/>
                <a:ea typeface="Calibri"/>
                <a:cs typeface="Calibri"/>
                <a:sym typeface="Calibri"/>
              </a:rPr>
              <a:t>vita</a:t>
            </a:r>
            <a:r>
              <a:rPr lang="it-IT" sz="2800">
                <a:solidFill>
                  <a:schemeClr val="dk1"/>
                </a:solidFill>
                <a:latin typeface="Calibri"/>
                <a:ea typeface="Calibri"/>
                <a:cs typeface="Calibri"/>
                <a:sym typeface="Calibri"/>
              </a:rPr>
              <a:t> è essenzialmente </a:t>
            </a:r>
            <a:r>
              <a:rPr lang="it-IT" sz="2800">
                <a:solidFill>
                  <a:srgbClr val="FF0000"/>
                </a:solidFill>
                <a:latin typeface="Calibri"/>
                <a:ea typeface="Calibri"/>
                <a:cs typeface="Calibri"/>
                <a:sym typeface="Calibri"/>
              </a:rPr>
              <a:t>caos</a:t>
            </a:r>
            <a:r>
              <a:rPr lang="it-IT" sz="2800">
                <a:solidFill>
                  <a:schemeClr val="dk1"/>
                </a:solidFill>
                <a:latin typeface="Calibri"/>
                <a:ea typeface="Calibri"/>
                <a:cs typeface="Calibri"/>
                <a:sym typeface="Calibri"/>
              </a:rPr>
              <a:t>, pas-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it-IT" sz="2800">
                <a:solidFill>
                  <a:schemeClr val="dk1"/>
                </a:solidFill>
                <a:latin typeface="Calibri"/>
                <a:ea typeface="Calibri"/>
                <a:cs typeface="Calibri"/>
                <a:sym typeface="Calibri"/>
              </a:rPr>
              <a:t>sione, caducità, istintualità.</a:t>
            </a:r>
            <a:endParaRPr/>
          </a:p>
          <a:p>
            <a:pPr indent="0" lvl="0" marL="0" marR="0" rtl="0" algn="l">
              <a:spcBef>
                <a:spcPts val="0"/>
              </a:spcBef>
              <a:spcAft>
                <a:spcPts val="0"/>
              </a:spcAft>
              <a:buNone/>
            </a:pPr>
            <a:r>
              <a:rPr lang="it-IT" sz="2800">
                <a:solidFill>
                  <a:schemeClr val="dk1"/>
                </a:solidFill>
                <a:latin typeface="Calibri"/>
                <a:ea typeface="Calibri"/>
                <a:cs typeface="Calibri"/>
                <a:sym typeface="Calibri"/>
              </a:rPr>
              <a:t>È </a:t>
            </a:r>
            <a:r>
              <a:rPr lang="it-IT" sz="2800">
                <a:solidFill>
                  <a:srgbClr val="FF0000"/>
                </a:solidFill>
                <a:latin typeface="Calibri"/>
                <a:ea typeface="Calibri"/>
                <a:cs typeface="Calibri"/>
                <a:sym typeface="Calibri"/>
              </a:rPr>
              <a:t>priva di senso </a:t>
            </a:r>
            <a:r>
              <a:rPr lang="it-IT" sz="2800">
                <a:solidFill>
                  <a:schemeClr val="dk1"/>
                </a:solidFill>
                <a:latin typeface="Calibri"/>
                <a:ea typeface="Calibri"/>
                <a:cs typeface="Calibri"/>
                <a:sym typeface="Calibri"/>
              </a:rPr>
              <a:t>assoluto.</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it-IT" sz="2800">
                <a:solidFill>
                  <a:srgbClr val="FF0000"/>
                </a:solidFill>
                <a:latin typeface="Calibri"/>
                <a:ea typeface="Calibri"/>
                <a:cs typeface="Calibri"/>
                <a:sym typeface="Calibri"/>
              </a:rPr>
              <a:t>Ebbrezza</a:t>
            </a:r>
            <a:r>
              <a:rPr lang="it-IT" sz="2800">
                <a:solidFill>
                  <a:schemeClr val="dk1"/>
                </a:solidFill>
                <a:latin typeface="Calibri"/>
                <a:ea typeface="Calibri"/>
                <a:cs typeface="Calibri"/>
                <a:sym typeface="Calibri"/>
              </a:rPr>
              <a:t> = </a:t>
            </a:r>
            <a:r>
              <a:rPr lang="it-IT" sz="2800" u="sng">
                <a:solidFill>
                  <a:schemeClr val="dk1"/>
                </a:solidFill>
                <a:latin typeface="Calibri"/>
                <a:ea typeface="Calibri"/>
                <a:cs typeface="Calibri"/>
                <a:sym typeface="Calibri"/>
              </a:rPr>
              <a:t>entusiasmo vitale ed esaltazione della vita</a:t>
            </a:r>
            <a:r>
              <a:rPr lang="it-IT" sz="2800">
                <a:solidFill>
                  <a:schemeClr val="dk1"/>
                </a:solidFill>
                <a:latin typeface="Calibri"/>
                <a:ea typeface="Calibri"/>
                <a:cs typeface="Calibri"/>
                <a:sym typeface="Calibri"/>
              </a:rPr>
              <a:t> ; immersione nel</a:t>
            </a:r>
            <a:r>
              <a:rPr lang="it-IT" sz="2800">
                <a:solidFill>
                  <a:schemeClr val="dk1"/>
                </a:solidFill>
                <a:latin typeface="Calibri"/>
                <a:ea typeface="Calibri"/>
                <a:cs typeface="Calibri"/>
                <a:sym typeface="Calibri"/>
              </a:rPr>
              <a:t> caos, nell’irrazionale, nella corporeità; accordo completo con la natura</a:t>
            </a:r>
            <a:endParaRPr sz="2800">
              <a:solidFill>
                <a:schemeClr val="dk1"/>
              </a:solidFill>
              <a:latin typeface="Calibri"/>
              <a:ea typeface="Calibri"/>
              <a:cs typeface="Calibri"/>
              <a:sym typeface="Calibri"/>
            </a:endParaRPr>
          </a:p>
        </p:txBody>
      </p:sp>
      <p:pic>
        <p:nvPicPr>
          <p:cNvPr descr="Risultati immagini per dioniso" id="341" name="Google Shape;341;p48"/>
          <p:cNvPicPr preferRelativeResize="0"/>
          <p:nvPr/>
        </p:nvPicPr>
        <p:blipFill rotWithShape="1">
          <a:blip r:embed="rId3">
            <a:alphaModFix/>
          </a:blip>
          <a:srcRect b="0" l="30814" r="4474" t="9793"/>
          <a:stretch/>
        </p:blipFill>
        <p:spPr>
          <a:xfrm>
            <a:off x="6300192" y="404664"/>
            <a:ext cx="2560832" cy="1872208"/>
          </a:xfrm>
          <a:prstGeom prst="rect">
            <a:avLst/>
          </a:prstGeom>
          <a:noFill/>
          <a:ln>
            <a:noFill/>
          </a:ln>
        </p:spPr>
      </p:pic>
      <p:sp>
        <p:nvSpPr>
          <p:cNvPr id="342" name="Google Shape;342;p48"/>
          <p:cNvSpPr txBox="1"/>
          <p:nvPr/>
        </p:nvSpPr>
        <p:spPr>
          <a:xfrm>
            <a:off x="3277815" y="325025"/>
            <a:ext cx="3320700" cy="3693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DIONISIACO</a:t>
            </a:r>
            <a:endParaRPr sz="1800">
              <a:solidFill>
                <a:schemeClr val="dk1"/>
              </a:solidFill>
              <a:latin typeface="Calibri"/>
              <a:ea typeface="Calibri"/>
              <a:cs typeface="Calibri"/>
              <a:sym typeface="Calibri"/>
            </a:endParaRPr>
          </a:p>
        </p:txBody>
      </p:sp>
      <p:sp>
        <p:nvSpPr>
          <p:cNvPr id="343" name="Google Shape;343;p48"/>
          <p:cNvSpPr/>
          <p:nvPr/>
        </p:nvSpPr>
        <p:spPr>
          <a:xfrm rot="-2046693">
            <a:off x="6563719" y="3502554"/>
            <a:ext cx="2511029" cy="6461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t-IT" sz="3600">
                <a:solidFill>
                  <a:schemeClr val="dk1"/>
                </a:solidFill>
                <a:latin typeface="Calibri"/>
                <a:ea typeface="Calibri"/>
                <a:cs typeface="Calibri"/>
                <a:sym typeface="Calibri"/>
              </a:rPr>
              <a:t>“</a:t>
            </a:r>
            <a:r>
              <a:rPr b="1" lang="it-IT" sz="3600">
                <a:solidFill>
                  <a:schemeClr val="dk1"/>
                </a:solidFill>
                <a:latin typeface="Calibri"/>
                <a:ea typeface="Calibri"/>
                <a:cs typeface="Calibri"/>
                <a:sym typeface="Calibri"/>
              </a:rPr>
              <a:t>Sì alla vita</a:t>
            </a:r>
            <a:r>
              <a:rPr lang="it-IT" sz="3600">
                <a:solidFill>
                  <a:schemeClr val="dk1"/>
                </a:solidFill>
                <a:latin typeface="Calibri"/>
                <a:ea typeface="Calibri"/>
                <a:cs typeface="Calibri"/>
                <a:sym typeface="Calibri"/>
              </a:rPr>
              <a:t>”</a:t>
            </a:r>
            <a:endParaRPr sz="3600">
              <a:solidFill>
                <a:schemeClr val="dk1"/>
              </a:solidFill>
              <a:latin typeface="Calibri"/>
              <a:ea typeface="Calibri"/>
              <a:cs typeface="Calibri"/>
              <a:sym typeface="Calibri"/>
            </a:endParaRPr>
          </a:p>
        </p:txBody>
      </p:sp>
      <p:sp>
        <p:nvSpPr>
          <p:cNvPr id="344" name="Google Shape;344;p48"/>
          <p:cNvSpPr/>
          <p:nvPr/>
        </p:nvSpPr>
        <p:spPr>
          <a:xfrm rot="-3026206">
            <a:off x="6645150" y="3332262"/>
            <a:ext cx="360040" cy="504056"/>
          </a:xfrm>
          <a:prstGeom prst="downArrow">
            <a:avLst>
              <a:gd fmla="val 50000" name="adj1"/>
              <a:gd fmla="val 50000" name="adj2"/>
            </a:avLst>
          </a:prstGeom>
          <a:solidFill>
            <a:srgbClr val="FF00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48"/>
          <p:cNvSpPr txBox="1"/>
          <p:nvPr/>
        </p:nvSpPr>
        <p:spPr>
          <a:xfrm>
            <a:off x="395536" y="5301208"/>
            <a:ext cx="3960440" cy="830997"/>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1" lang="it-IT" sz="2400" u="sng">
                <a:solidFill>
                  <a:schemeClr val="dk1"/>
                </a:solidFill>
                <a:latin typeface="Calibri"/>
                <a:ea typeface="Calibri"/>
                <a:cs typeface="Calibri"/>
                <a:sym typeface="Calibri"/>
              </a:rPr>
              <a:t>Esempio</a:t>
            </a:r>
            <a:endParaRPr/>
          </a:p>
          <a:p>
            <a:pPr indent="0" lvl="0" marL="0" marR="0" rtl="0" algn="l">
              <a:spcBef>
                <a:spcPts val="0"/>
              </a:spcBef>
              <a:spcAft>
                <a:spcPts val="0"/>
              </a:spcAft>
              <a:buNone/>
            </a:pPr>
            <a:r>
              <a:rPr lang="it-IT" sz="2400">
                <a:solidFill>
                  <a:schemeClr val="dk1"/>
                </a:solidFill>
                <a:latin typeface="Calibri"/>
                <a:ea typeface="Calibri"/>
                <a:cs typeface="Calibri"/>
                <a:sym typeface="Calibri"/>
              </a:rPr>
              <a:t>Riti orgiastici e </a:t>
            </a:r>
            <a:r>
              <a:rPr b="1" lang="it-IT" sz="2400">
                <a:solidFill>
                  <a:schemeClr val="dk1"/>
                </a:solidFill>
                <a:latin typeface="Calibri"/>
                <a:ea typeface="Calibri"/>
                <a:cs typeface="Calibri"/>
                <a:sym typeface="Calibri"/>
              </a:rPr>
              <a:t>musica</a:t>
            </a:r>
            <a:r>
              <a:rPr lang="it-IT" sz="2400">
                <a:solidFill>
                  <a:schemeClr val="dk1"/>
                </a:solidFill>
                <a:latin typeface="Calibri"/>
                <a:ea typeface="Calibri"/>
                <a:cs typeface="Calibri"/>
                <a:sym typeface="Calibri"/>
              </a:rPr>
              <a:t> greche</a:t>
            </a:r>
            <a:endParaRPr/>
          </a:p>
        </p:txBody>
      </p:sp>
      <p:pic>
        <p:nvPicPr>
          <p:cNvPr descr="Risultati immagini per musica greca" id="346" name="Google Shape;346;p48"/>
          <p:cNvPicPr preferRelativeResize="0"/>
          <p:nvPr/>
        </p:nvPicPr>
        <p:blipFill rotWithShape="1">
          <a:blip r:embed="rId4">
            <a:alphaModFix/>
          </a:blip>
          <a:srcRect b="0" l="0" r="0" t="0"/>
          <a:stretch/>
        </p:blipFill>
        <p:spPr>
          <a:xfrm>
            <a:off x="4644008" y="4797152"/>
            <a:ext cx="1680280" cy="1702987"/>
          </a:xfrm>
          <a:prstGeom prst="rect">
            <a:avLst/>
          </a:prstGeom>
          <a:noFill/>
          <a:ln>
            <a:noFill/>
          </a:ln>
          <a:effectLst>
            <a:outerShdw blurRad="50800" rotWithShape="0" algn="tr" dir="8100000" dist="38100">
              <a:srgbClr val="000000">
                <a:alpha val="40000"/>
              </a:srgbClr>
            </a:outerShdw>
          </a:effectLst>
        </p:spPr>
      </p:pic>
      <p:pic>
        <p:nvPicPr>
          <p:cNvPr descr="Risultati immagini per dioniso musica" id="347" name="Google Shape;347;p48"/>
          <p:cNvPicPr preferRelativeResize="0"/>
          <p:nvPr/>
        </p:nvPicPr>
        <p:blipFill rotWithShape="1">
          <a:blip r:embed="rId5">
            <a:alphaModFix/>
          </a:blip>
          <a:srcRect b="0" l="0" r="0" t="0"/>
          <a:stretch/>
        </p:blipFill>
        <p:spPr>
          <a:xfrm>
            <a:off x="6660232" y="5085184"/>
            <a:ext cx="2021954" cy="122413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9"/>
          <p:cNvSpPr txBox="1"/>
          <p:nvPr/>
        </p:nvSpPr>
        <p:spPr>
          <a:xfrm>
            <a:off x="2685025" y="748325"/>
            <a:ext cx="4472700" cy="80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it-IT" sz="3200">
                <a:solidFill>
                  <a:schemeClr val="dk1"/>
                </a:solidFill>
                <a:latin typeface="Calibri"/>
                <a:ea typeface="Calibri"/>
                <a:cs typeface="Calibri"/>
                <a:sym typeface="Calibri"/>
              </a:rPr>
              <a:t>Il mondo greco conosceva bene il dionisiaco…</a:t>
            </a:r>
            <a:endParaRPr sz="3200">
              <a:solidFill>
                <a:schemeClr val="dk1"/>
              </a:solidFill>
              <a:latin typeface="Calibri"/>
              <a:ea typeface="Calibri"/>
              <a:cs typeface="Calibri"/>
              <a:sym typeface="Calibri"/>
            </a:endParaRPr>
          </a:p>
        </p:txBody>
      </p:sp>
      <p:sp>
        <p:nvSpPr>
          <p:cNvPr id="354" name="Google Shape;354;p49"/>
          <p:cNvSpPr txBox="1"/>
          <p:nvPr/>
        </p:nvSpPr>
        <p:spPr>
          <a:xfrm>
            <a:off x="521825" y="2223875"/>
            <a:ext cx="7915500" cy="418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000"/>
              <a:t>L’antica leggenda narra che il re Mida inseguì a lungo nella foresta il saggio Sileno, seguace di Dioniso, senza prenderlo. Quando quello gli cadde infine tra le mani, il re domandò quale fosse la cosa migliore e più desiderabile per l’uomo.</a:t>
            </a:r>
            <a:endParaRPr sz="2000"/>
          </a:p>
          <a:p>
            <a:pPr indent="0" lvl="0" marL="0" rtl="0" algn="l">
              <a:spcBef>
                <a:spcPts val="0"/>
              </a:spcBef>
              <a:spcAft>
                <a:spcPts val="0"/>
              </a:spcAft>
              <a:buNone/>
            </a:pPr>
            <a:r>
              <a:rPr lang="it-IT" sz="2000"/>
              <a:t>Rigido e immobile, il demone tace; finché, costretto dal re, esce da ultimo fra stridule risa con queste parole:</a:t>
            </a:r>
            <a:endParaRPr sz="2000"/>
          </a:p>
          <a:p>
            <a:pPr indent="0" lvl="0" marL="0" rtl="0" algn="l">
              <a:spcBef>
                <a:spcPts val="0"/>
              </a:spcBef>
              <a:spcAft>
                <a:spcPts val="0"/>
              </a:spcAft>
              <a:buNone/>
            </a:pPr>
            <a:r>
              <a:rPr lang="it-IT" sz="2000"/>
              <a:t>Stirpe miserabile ed effimera, figlio del caso e della pena, perché mi costringi a dirti ciò che per te è vantaggiosissimo non sentire? Il meglio è per te assolutamente irraggiungibile: non essere nato, non essere, essere niente. Ma la cosa in secondo luogo migliore per te è morire al più presto.</a:t>
            </a:r>
            <a:endParaRPr sz="2000"/>
          </a:p>
          <a:p>
            <a:pPr indent="0" lvl="0" marL="0" rtl="0" algn="l">
              <a:spcBef>
                <a:spcPts val="0"/>
              </a:spcBef>
              <a:spcAft>
                <a:spcPts val="0"/>
              </a:spcAft>
              <a:buNone/>
            </a:pPr>
            <a:r>
              <a:t/>
            </a:r>
            <a:endParaRPr sz="2000"/>
          </a:p>
          <a:p>
            <a:pPr indent="0" lvl="0" marL="0" rtl="0" algn="r">
              <a:spcBef>
                <a:spcPts val="0"/>
              </a:spcBef>
              <a:spcAft>
                <a:spcPts val="0"/>
              </a:spcAft>
              <a:buNone/>
            </a:pPr>
            <a:r>
              <a:rPr lang="it-IT" sz="2000"/>
              <a:t>Da </a:t>
            </a:r>
            <a:r>
              <a:rPr i="1" lang="it-IT" sz="2000"/>
              <a:t>La nascita della tragedia</a:t>
            </a:r>
            <a:endParaRPr i="1" sz="20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0"/>
          <p:cNvSpPr txBox="1"/>
          <p:nvPr/>
        </p:nvSpPr>
        <p:spPr>
          <a:xfrm>
            <a:off x="1504750" y="1294975"/>
            <a:ext cx="6360900" cy="160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it-IT" sz="3200">
                <a:solidFill>
                  <a:schemeClr val="dk1"/>
                </a:solidFill>
                <a:latin typeface="Calibri"/>
                <a:ea typeface="Calibri"/>
                <a:cs typeface="Calibri"/>
                <a:sym typeface="Calibri"/>
              </a:rPr>
              <a:t>Ma poi arriva Socrate!</a:t>
            </a:r>
            <a:endParaRPr sz="3200">
              <a:solidFill>
                <a:schemeClr val="dk1"/>
              </a:solidFill>
              <a:latin typeface="Calibri"/>
              <a:ea typeface="Calibri"/>
              <a:cs typeface="Calibri"/>
              <a:sym typeface="Calibri"/>
            </a:endParaRPr>
          </a:p>
        </p:txBody>
      </p:sp>
      <p:pic>
        <p:nvPicPr>
          <p:cNvPr descr="Risultati immagini per socrate" id="361" name="Google Shape;361;p50"/>
          <p:cNvPicPr preferRelativeResize="0"/>
          <p:nvPr/>
        </p:nvPicPr>
        <p:blipFill rotWithShape="1">
          <a:blip r:embed="rId3">
            <a:alphaModFix/>
          </a:blip>
          <a:srcRect b="0" l="0" r="0" t="0"/>
          <a:stretch/>
        </p:blipFill>
        <p:spPr>
          <a:xfrm>
            <a:off x="3585229" y="2171146"/>
            <a:ext cx="2199937" cy="3189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1"/>
          <p:cNvSpPr txBox="1"/>
          <p:nvPr/>
        </p:nvSpPr>
        <p:spPr>
          <a:xfrm>
            <a:off x="383096" y="312600"/>
            <a:ext cx="8253000" cy="26781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800">
                <a:solidFill>
                  <a:schemeClr val="dk1"/>
                </a:solidFill>
                <a:latin typeface="Calibri"/>
                <a:ea typeface="Calibri"/>
                <a:cs typeface="Calibri"/>
                <a:sym typeface="Calibri"/>
              </a:rPr>
              <a:t>“Socrate fu un equivoco: tutta quanta la morale del perfezionamento, anche quella cristiana, è stata un equivoco… La più cruda luce diurna, la razionalità ad ogni costo, la vita chiara, prudente, cosciente, senza istinti, in contrasto agli istinti, era essa stessa soltanto una malattia diversa”.</a:t>
            </a:r>
            <a:endParaRPr sz="2800">
              <a:solidFill>
                <a:schemeClr val="dk1"/>
              </a:solidFill>
              <a:latin typeface="Calibri"/>
              <a:ea typeface="Calibri"/>
              <a:cs typeface="Calibri"/>
              <a:sym typeface="Calibri"/>
            </a:endParaRPr>
          </a:p>
        </p:txBody>
      </p:sp>
      <p:sp>
        <p:nvSpPr>
          <p:cNvPr id="367" name="Google Shape;367;p51"/>
          <p:cNvSpPr txBox="1"/>
          <p:nvPr/>
        </p:nvSpPr>
        <p:spPr>
          <a:xfrm>
            <a:off x="326250" y="3429000"/>
            <a:ext cx="8491500" cy="2678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it-IT" sz="2800">
                <a:solidFill>
                  <a:schemeClr val="dk1"/>
                </a:solidFill>
                <a:latin typeface="Calibri"/>
                <a:ea typeface="Calibri"/>
                <a:cs typeface="Calibri"/>
                <a:sym typeface="Calibri"/>
              </a:rPr>
              <a:t>Decadenza</a:t>
            </a:r>
            <a:r>
              <a:rPr i="1" lang="it-IT" sz="2800">
                <a:solidFill>
                  <a:schemeClr val="dk1"/>
                </a:solidFill>
                <a:latin typeface="Calibri"/>
                <a:ea typeface="Calibri"/>
                <a:cs typeface="Calibri"/>
                <a:sym typeface="Calibri"/>
              </a:rPr>
              <a:t> (malattia) della </a:t>
            </a:r>
            <a:r>
              <a:rPr b="1" i="1" lang="it-IT" sz="2800">
                <a:solidFill>
                  <a:schemeClr val="dk1"/>
                </a:solidFill>
                <a:latin typeface="Calibri"/>
                <a:ea typeface="Calibri"/>
                <a:cs typeface="Calibri"/>
                <a:sym typeface="Calibri"/>
              </a:rPr>
              <a:t>cultura occidentale</a:t>
            </a:r>
            <a:r>
              <a:rPr i="1" lang="it-IT" sz="2800">
                <a:solidFill>
                  <a:schemeClr val="dk1"/>
                </a:solidFill>
                <a:latin typeface="Calibri"/>
                <a:ea typeface="Calibri"/>
                <a:cs typeface="Calibri"/>
                <a:sym typeface="Calibri"/>
              </a:rPr>
              <a:t> inizia con</a:t>
            </a:r>
            <a:r>
              <a:rPr lang="it-IT" sz="2800">
                <a:solidFill>
                  <a:schemeClr val="dk1"/>
                </a:solidFill>
                <a:latin typeface="Calibri"/>
                <a:ea typeface="Calibri"/>
                <a:cs typeface="Calibri"/>
                <a:sym typeface="Calibri"/>
              </a:rPr>
              <a:t> </a:t>
            </a:r>
            <a:r>
              <a:rPr lang="it-IT" sz="2800">
                <a:solidFill>
                  <a:srgbClr val="FF0000"/>
                </a:solidFill>
                <a:latin typeface="Calibri"/>
                <a:ea typeface="Calibri"/>
                <a:cs typeface="Calibri"/>
                <a:sym typeface="Calibri"/>
              </a:rPr>
              <a:t>SOCRATE</a:t>
            </a:r>
            <a:r>
              <a:rPr lang="it-IT" sz="2800">
                <a:solidFill>
                  <a:schemeClr val="dk1"/>
                </a:solidFill>
                <a:latin typeface="Calibri"/>
                <a:ea typeface="Calibri"/>
                <a:cs typeface="Calibri"/>
                <a:sym typeface="Calibri"/>
              </a:rPr>
              <a:t> / </a:t>
            </a:r>
            <a:r>
              <a:rPr lang="it-IT" sz="2800">
                <a:solidFill>
                  <a:srgbClr val="FF0000"/>
                </a:solidFill>
                <a:latin typeface="Calibri"/>
                <a:ea typeface="Calibri"/>
                <a:cs typeface="Calibri"/>
                <a:sym typeface="Calibri"/>
              </a:rPr>
              <a:t>PLATONE</a:t>
            </a:r>
            <a:endParaRPr>
              <a:solidFill>
                <a:srgbClr val="FF0000"/>
              </a:solidFill>
            </a:endParaRPr>
          </a:p>
          <a:p>
            <a:pPr indent="0" lvl="0" marL="0" marR="0" rtl="0" algn="ctr">
              <a:spcBef>
                <a:spcPts val="0"/>
              </a:spcBef>
              <a:spcAft>
                <a:spcPts val="0"/>
              </a:spcAft>
              <a:buNone/>
            </a:pPr>
            <a:r>
              <a:rPr lang="it-IT" sz="2800">
                <a:solidFill>
                  <a:schemeClr val="dk1"/>
                </a:solidFill>
                <a:latin typeface="Calibri"/>
                <a:ea typeface="Calibri"/>
                <a:cs typeface="Calibri"/>
                <a:sym typeface="Calibri"/>
              </a:rPr>
              <a:t>(volontà di razionalizzare, trovare verità assolute ed eterne; prevalenza dell’apollineo, eliminazione del dionisiaco, indicazione di una verità razionale oltre questo mondo)</a:t>
            </a: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nvSpPr>
        <p:spPr>
          <a:xfrm>
            <a:off x="755576" y="404664"/>
            <a:ext cx="4824536" cy="2308324"/>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it-IT" sz="3600">
                <a:solidFill>
                  <a:schemeClr val="dk1"/>
                </a:solidFill>
                <a:latin typeface="Calibri"/>
                <a:ea typeface="Calibri"/>
                <a:cs typeface="Calibri"/>
                <a:sym typeface="Calibri"/>
              </a:rPr>
              <a:t>“</a:t>
            </a:r>
            <a:r>
              <a:rPr b="1" lang="it-IT" sz="3600">
                <a:solidFill>
                  <a:schemeClr val="dk1"/>
                </a:solidFill>
                <a:latin typeface="Calibri"/>
                <a:ea typeface="Calibri"/>
                <a:cs typeface="Calibri"/>
                <a:sym typeface="Calibri"/>
              </a:rPr>
              <a:t>Maestri del sospetto</a:t>
            </a:r>
            <a:r>
              <a:rPr lang="it-IT" sz="3600">
                <a:solidFill>
                  <a:schemeClr val="dk1"/>
                </a:solidFill>
                <a:latin typeface="Calibri"/>
                <a:ea typeface="Calibri"/>
                <a:cs typeface="Calibri"/>
                <a:sym typeface="Calibri"/>
              </a:rPr>
              <a:t>”</a:t>
            </a:r>
            <a:endParaRPr/>
          </a:p>
          <a:p>
            <a:pPr indent="-228600" lvl="0" marL="0" marR="0" rtl="0" algn="l">
              <a:spcBef>
                <a:spcPts val="0"/>
              </a:spcBef>
              <a:spcAft>
                <a:spcPts val="0"/>
              </a:spcAft>
              <a:buClr>
                <a:schemeClr val="dk1"/>
              </a:buClr>
              <a:buSzPts val="3600"/>
              <a:buFont typeface="Calibri"/>
              <a:buChar char="-"/>
            </a:pPr>
            <a:r>
              <a:rPr lang="it-IT" sz="3600">
                <a:solidFill>
                  <a:schemeClr val="dk1"/>
                </a:solidFill>
                <a:latin typeface="Calibri"/>
                <a:ea typeface="Calibri"/>
                <a:cs typeface="Calibri"/>
                <a:sym typeface="Calibri"/>
              </a:rPr>
              <a:t> Marx</a:t>
            </a:r>
            <a:endParaRPr sz="3600">
              <a:solidFill>
                <a:schemeClr val="dk1"/>
              </a:solidFill>
              <a:latin typeface="Calibri"/>
              <a:ea typeface="Calibri"/>
              <a:cs typeface="Calibri"/>
              <a:sym typeface="Calibri"/>
            </a:endParaRPr>
          </a:p>
          <a:p>
            <a:pPr indent="-228600" lvl="0" marL="0" marR="0" rtl="0" algn="l">
              <a:spcBef>
                <a:spcPts val="0"/>
              </a:spcBef>
              <a:spcAft>
                <a:spcPts val="0"/>
              </a:spcAft>
              <a:buClr>
                <a:schemeClr val="dk1"/>
              </a:buClr>
              <a:buSzPts val="3600"/>
              <a:buFont typeface="Calibri"/>
              <a:buChar char="-"/>
            </a:pPr>
            <a:r>
              <a:rPr lang="it-IT" sz="3600">
                <a:solidFill>
                  <a:schemeClr val="dk1"/>
                </a:solidFill>
                <a:latin typeface="Calibri"/>
                <a:ea typeface="Calibri"/>
                <a:cs typeface="Calibri"/>
                <a:sym typeface="Calibri"/>
              </a:rPr>
              <a:t> Nietzsche</a:t>
            </a:r>
            <a:endParaRPr/>
          </a:p>
          <a:p>
            <a:pPr indent="-228600" lvl="0" marL="0" marR="0" rtl="0" algn="l">
              <a:spcBef>
                <a:spcPts val="0"/>
              </a:spcBef>
              <a:spcAft>
                <a:spcPts val="0"/>
              </a:spcAft>
              <a:buClr>
                <a:schemeClr val="dk1"/>
              </a:buClr>
              <a:buSzPts val="3600"/>
              <a:buFont typeface="Calibri"/>
              <a:buChar char="-"/>
            </a:pPr>
            <a:r>
              <a:rPr lang="it-IT" sz="3600">
                <a:solidFill>
                  <a:schemeClr val="dk1"/>
                </a:solidFill>
                <a:latin typeface="Calibri"/>
                <a:ea typeface="Calibri"/>
                <a:cs typeface="Calibri"/>
                <a:sym typeface="Calibri"/>
              </a:rPr>
              <a:t> Freud</a:t>
            </a:r>
            <a:endParaRPr sz="3600">
              <a:solidFill>
                <a:schemeClr val="dk1"/>
              </a:solidFill>
              <a:latin typeface="Calibri"/>
              <a:ea typeface="Calibri"/>
              <a:cs typeface="Calibri"/>
              <a:sym typeface="Calibri"/>
            </a:endParaRPr>
          </a:p>
        </p:txBody>
      </p:sp>
      <p:sp>
        <p:nvSpPr>
          <p:cNvPr id="106" name="Google Shape;106;p16"/>
          <p:cNvSpPr txBox="1"/>
          <p:nvPr/>
        </p:nvSpPr>
        <p:spPr>
          <a:xfrm>
            <a:off x="1547664" y="4293096"/>
            <a:ext cx="453650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3600">
                <a:solidFill>
                  <a:schemeClr val="dk1"/>
                </a:solidFill>
                <a:latin typeface="Calibri"/>
                <a:ea typeface="Calibri"/>
                <a:cs typeface="Calibri"/>
                <a:sym typeface="Calibri"/>
              </a:rPr>
              <a:t>“filosofia del martello” </a:t>
            </a:r>
            <a:r>
              <a:rPr lang="it-IT" sz="1800">
                <a:solidFill>
                  <a:schemeClr val="dk1"/>
                </a:solidFill>
                <a:latin typeface="Calibri"/>
                <a:ea typeface="Calibri"/>
                <a:cs typeface="Calibri"/>
                <a:sym typeface="Calibri"/>
              </a:rPr>
              <a:t>(parte distruttiva: distrugge ogni certezza)</a:t>
            </a:r>
            <a:endParaRPr sz="3600">
              <a:solidFill>
                <a:schemeClr val="dk1"/>
              </a:solidFill>
              <a:latin typeface="Calibri"/>
              <a:ea typeface="Calibri"/>
              <a:cs typeface="Calibri"/>
              <a:sym typeface="Calibri"/>
            </a:endParaRPr>
          </a:p>
        </p:txBody>
      </p:sp>
      <p:sp>
        <p:nvSpPr>
          <p:cNvPr id="107" name="Google Shape;107;p16"/>
          <p:cNvSpPr txBox="1"/>
          <p:nvPr/>
        </p:nvSpPr>
        <p:spPr>
          <a:xfrm>
            <a:off x="2987824" y="1196752"/>
            <a:ext cx="5904656" cy="2308324"/>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400">
                <a:solidFill>
                  <a:schemeClr val="dk1"/>
                </a:solidFill>
                <a:latin typeface="Calibri"/>
                <a:ea typeface="Calibri"/>
                <a:cs typeface="Calibri"/>
                <a:sym typeface="Calibri"/>
              </a:rPr>
              <a:t>“I miei scritti sono stati chiamati una scuola di sospetto e ancor più di disprezzo; per fortuna però anche di coraggio. [...] E in realtà io stesso non credo che alcuno abbia mai scrutato il mondo con un sospetto altrettanto profondo” (</a:t>
            </a:r>
            <a:r>
              <a:rPr i="1" lang="it-IT" sz="2400">
                <a:solidFill>
                  <a:schemeClr val="dk1"/>
                </a:solidFill>
                <a:latin typeface="Calibri"/>
                <a:ea typeface="Calibri"/>
                <a:cs typeface="Calibri"/>
                <a:sym typeface="Calibri"/>
              </a:rPr>
              <a:t>Umano troppo umano</a:t>
            </a:r>
            <a:r>
              <a:rPr lang="it-IT" sz="2400">
                <a:solidFill>
                  <a:schemeClr val="dk1"/>
                </a:solidFill>
                <a:latin typeface="Calibri"/>
                <a:ea typeface="Calibri"/>
                <a:cs typeface="Calibri"/>
                <a:sym typeface="Calibri"/>
              </a:rPr>
              <a:t>)</a:t>
            </a:r>
            <a:endParaRPr/>
          </a:p>
        </p:txBody>
      </p:sp>
      <p:sp>
        <p:nvSpPr>
          <p:cNvPr id="108" name="Google Shape;108;p16"/>
          <p:cNvSpPr txBox="1"/>
          <p:nvPr/>
        </p:nvSpPr>
        <p:spPr>
          <a:xfrm>
            <a:off x="3923928" y="5229200"/>
            <a:ext cx="475252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3600">
                <a:solidFill>
                  <a:schemeClr val="dk1"/>
                </a:solidFill>
                <a:latin typeface="Calibri"/>
                <a:ea typeface="Calibri"/>
                <a:cs typeface="Calibri"/>
                <a:sym typeface="Calibri"/>
              </a:rPr>
              <a:t>superuomo / oltreuomo</a:t>
            </a:r>
            <a:endParaRPr sz="3600">
              <a:solidFill>
                <a:schemeClr val="dk1"/>
              </a:solidFill>
              <a:latin typeface="Calibri"/>
              <a:ea typeface="Calibri"/>
              <a:cs typeface="Calibri"/>
              <a:sym typeface="Calibri"/>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(parte costruttiva)</a:t>
            </a:r>
            <a:endParaRPr sz="1800">
              <a:solidFill>
                <a:schemeClr val="dk1"/>
              </a:solidFill>
              <a:latin typeface="Calibri"/>
              <a:ea typeface="Calibri"/>
              <a:cs typeface="Calibri"/>
              <a:sym typeface="Calibri"/>
            </a:endParaRPr>
          </a:p>
        </p:txBody>
      </p:sp>
      <p:pic>
        <p:nvPicPr>
          <p:cNvPr descr="Risultati immagini per ricoeur" id="109" name="Google Shape;109;p16"/>
          <p:cNvPicPr preferRelativeResize="0"/>
          <p:nvPr/>
        </p:nvPicPr>
        <p:blipFill rotWithShape="1">
          <a:blip r:embed="rId3">
            <a:alphaModFix/>
          </a:blip>
          <a:srcRect b="21377" l="11326" r="6562" t="4032"/>
          <a:stretch/>
        </p:blipFill>
        <p:spPr>
          <a:xfrm>
            <a:off x="251520" y="2636912"/>
            <a:ext cx="1128774" cy="144016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2"/>
          <p:cNvSpPr txBox="1"/>
          <p:nvPr/>
        </p:nvSpPr>
        <p:spPr>
          <a:xfrm>
            <a:off x="539552" y="476672"/>
            <a:ext cx="820891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400">
                <a:solidFill>
                  <a:srgbClr val="FF0000"/>
                </a:solidFill>
                <a:latin typeface="Calibri"/>
                <a:ea typeface="Calibri"/>
                <a:cs typeface="Calibri"/>
                <a:sym typeface="Calibri"/>
              </a:rPr>
              <a:t>MORTE DI DIO</a:t>
            </a:r>
            <a:endParaRPr b="1" sz="4400">
              <a:solidFill>
                <a:srgbClr val="FF0000"/>
              </a:solidFill>
              <a:latin typeface="Calibri"/>
              <a:ea typeface="Calibri"/>
              <a:cs typeface="Calibri"/>
              <a:sym typeface="Calibri"/>
            </a:endParaRPr>
          </a:p>
        </p:txBody>
      </p:sp>
      <p:sp>
        <p:nvSpPr>
          <p:cNvPr id="373" name="Google Shape;373;p52"/>
          <p:cNvSpPr txBox="1"/>
          <p:nvPr/>
        </p:nvSpPr>
        <p:spPr>
          <a:xfrm>
            <a:off x="539552" y="1340768"/>
            <a:ext cx="8064900" cy="4525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400">
                <a:solidFill>
                  <a:schemeClr val="dk1"/>
                </a:solidFill>
                <a:latin typeface="Calibri"/>
                <a:ea typeface="Calibri"/>
                <a:cs typeface="Calibri"/>
                <a:sym typeface="Calibri"/>
              </a:rPr>
              <a:t>125 [da </a:t>
            </a:r>
            <a:r>
              <a:rPr i="1" lang="it-IT" sz="2400">
                <a:solidFill>
                  <a:schemeClr val="dk1"/>
                </a:solidFill>
                <a:latin typeface="Calibri"/>
                <a:ea typeface="Calibri"/>
                <a:cs typeface="Calibri"/>
                <a:sym typeface="Calibri"/>
              </a:rPr>
              <a:t>L</a:t>
            </a:r>
            <a:r>
              <a:rPr i="1" lang="it-IT" sz="2400" u="sng">
                <a:solidFill>
                  <a:schemeClr val="dk1"/>
                </a:solidFill>
                <a:latin typeface="Calibri"/>
                <a:ea typeface="Calibri"/>
                <a:cs typeface="Calibri"/>
                <a:sym typeface="Calibri"/>
              </a:rPr>
              <a:t>a gaia scienza</a:t>
            </a:r>
            <a:r>
              <a:rPr lang="it-IT" sz="2400">
                <a:solidFill>
                  <a:schemeClr val="dk1"/>
                </a:solidFill>
                <a:latin typeface="Calibri"/>
                <a:ea typeface="Calibri"/>
                <a:cs typeface="Calibri"/>
                <a:sym typeface="Calibri"/>
              </a:rPr>
              <a:t>]. </a:t>
            </a:r>
            <a:r>
              <a:rPr b="1" i="1" lang="it-IT" sz="2400">
                <a:solidFill>
                  <a:schemeClr val="dk1"/>
                </a:solidFill>
                <a:latin typeface="Calibri"/>
                <a:ea typeface="Calibri"/>
                <a:cs typeface="Calibri"/>
                <a:sym typeface="Calibri"/>
              </a:rPr>
              <a:t>L’uomo folle</a:t>
            </a:r>
            <a:r>
              <a:rPr i="1" lang="it-IT" sz="2400">
                <a:solidFill>
                  <a:schemeClr val="dk1"/>
                </a:solidFill>
                <a:latin typeface="Calibri"/>
                <a:ea typeface="Calibri"/>
                <a:cs typeface="Calibri"/>
                <a:sym typeface="Calibri"/>
              </a:rPr>
              <a:t> [</a:t>
            </a:r>
            <a:r>
              <a:rPr i="1" lang="it-IT" sz="2400" u="sng">
                <a:solidFill>
                  <a:schemeClr val="dk1"/>
                </a:solidFill>
                <a:latin typeface="Calibri"/>
                <a:ea typeface="Calibri"/>
                <a:cs typeface="Calibri"/>
                <a:sym typeface="Calibri"/>
              </a:rPr>
              <a:t>folle: non rappresenta la ragione, dunque</a:t>
            </a:r>
            <a:r>
              <a:rPr i="1" lang="it-IT" sz="2400">
                <a:solidFill>
                  <a:schemeClr val="dk1"/>
                </a:solidFill>
                <a:latin typeface="Calibri"/>
                <a:ea typeface="Calibri"/>
                <a:cs typeface="Calibri"/>
                <a:sym typeface="Calibri"/>
              </a:rPr>
              <a:t>]</a:t>
            </a:r>
            <a:r>
              <a:rPr lang="it-IT" sz="2400">
                <a:solidFill>
                  <a:schemeClr val="dk1"/>
                </a:solidFill>
                <a:latin typeface="Calibri"/>
                <a:ea typeface="Calibri"/>
                <a:cs typeface="Calibri"/>
                <a:sym typeface="Calibri"/>
              </a:rPr>
              <a:t>. – Avete sentito di quel </a:t>
            </a:r>
            <a:r>
              <a:rPr lang="it-IT" sz="2400">
                <a:solidFill>
                  <a:schemeClr val="dk1"/>
                </a:solidFill>
                <a:latin typeface="Calibri"/>
                <a:ea typeface="Calibri"/>
                <a:cs typeface="Calibri"/>
                <a:sym typeface="Calibri"/>
              </a:rPr>
              <a:t>folle</a:t>
            </a:r>
            <a:r>
              <a:rPr lang="it-IT" sz="2400">
                <a:solidFill>
                  <a:schemeClr val="dk1"/>
                </a:solidFill>
                <a:latin typeface="Calibri"/>
                <a:ea typeface="Calibri"/>
                <a:cs typeface="Calibri"/>
                <a:sym typeface="Calibri"/>
              </a:rPr>
              <a:t> uomo [</a:t>
            </a:r>
            <a:r>
              <a:rPr i="1" lang="it-IT" sz="2400" u="sng">
                <a:solidFill>
                  <a:schemeClr val="dk1"/>
                </a:solidFill>
                <a:latin typeface="Calibri"/>
                <a:ea typeface="Calibri"/>
                <a:cs typeface="Calibri"/>
                <a:sym typeface="Calibri"/>
              </a:rPr>
              <a:t>il filosofo-profeta</a:t>
            </a:r>
            <a:r>
              <a:rPr lang="it-IT" sz="2400">
                <a:solidFill>
                  <a:schemeClr val="dk1"/>
                </a:solidFill>
                <a:latin typeface="Calibri"/>
                <a:ea typeface="Calibri"/>
                <a:cs typeface="Calibri"/>
                <a:sym typeface="Calibri"/>
              </a:rPr>
              <a:t>] che accese una lanterna alla chiara luce del mattino, corse al </a:t>
            </a:r>
            <a:r>
              <a:rPr b="1" lang="it-IT" sz="2400">
                <a:solidFill>
                  <a:schemeClr val="dk1"/>
                </a:solidFill>
                <a:latin typeface="Calibri"/>
                <a:ea typeface="Calibri"/>
                <a:cs typeface="Calibri"/>
                <a:sym typeface="Calibri"/>
              </a:rPr>
              <a:t>mercato</a:t>
            </a:r>
            <a:r>
              <a:rPr lang="it-IT" sz="2400">
                <a:solidFill>
                  <a:schemeClr val="dk1"/>
                </a:solidFill>
                <a:latin typeface="Calibri"/>
                <a:ea typeface="Calibri"/>
                <a:cs typeface="Calibri"/>
                <a:sym typeface="Calibri"/>
              </a:rPr>
              <a:t> [</a:t>
            </a:r>
            <a:r>
              <a:rPr i="1" lang="it-IT" sz="2400" u="sng">
                <a:solidFill>
                  <a:schemeClr val="dk1"/>
                </a:solidFill>
                <a:latin typeface="Calibri"/>
                <a:ea typeface="Calibri"/>
                <a:cs typeface="Calibri"/>
                <a:sym typeface="Calibri"/>
              </a:rPr>
              <a:t>là dove si trova la massa</a:t>
            </a:r>
            <a:r>
              <a:rPr lang="it-IT" sz="2400">
                <a:solidFill>
                  <a:schemeClr val="dk1"/>
                </a:solidFill>
                <a:latin typeface="Calibri"/>
                <a:ea typeface="Calibri"/>
                <a:cs typeface="Calibri"/>
                <a:sym typeface="Calibri"/>
              </a:rPr>
              <a:t>] e si mise a gridare incessantemente: “</a:t>
            </a:r>
            <a:r>
              <a:rPr b="1" lang="it-IT" sz="2400">
                <a:solidFill>
                  <a:schemeClr val="dk1"/>
                </a:solidFill>
                <a:latin typeface="Calibri"/>
                <a:ea typeface="Calibri"/>
                <a:cs typeface="Calibri"/>
                <a:sym typeface="Calibri"/>
              </a:rPr>
              <a:t>Cerco Dio! Cerco Dio!</a:t>
            </a:r>
            <a:r>
              <a:rPr lang="it-IT" sz="2400">
                <a:solidFill>
                  <a:schemeClr val="dk1"/>
                </a:solidFill>
                <a:latin typeface="Calibri"/>
                <a:ea typeface="Calibri"/>
                <a:cs typeface="Calibri"/>
                <a:sym typeface="Calibri"/>
              </a:rPr>
              <a:t>”. E poiché proprio là si trovavano raccolti molti di quelli che non credevano in Dio, suscitò grandi </a:t>
            </a:r>
            <a:r>
              <a:rPr b="1" lang="it-IT" sz="2400">
                <a:solidFill>
                  <a:schemeClr val="dk1"/>
                </a:solidFill>
                <a:latin typeface="Calibri"/>
                <a:ea typeface="Calibri"/>
                <a:cs typeface="Calibri"/>
                <a:sym typeface="Calibri"/>
              </a:rPr>
              <a:t>risa</a:t>
            </a:r>
            <a:r>
              <a:rPr lang="it-IT" sz="2400">
                <a:solidFill>
                  <a:schemeClr val="dk1"/>
                </a:solidFill>
                <a:latin typeface="Calibri"/>
                <a:ea typeface="Calibri"/>
                <a:cs typeface="Calibri"/>
                <a:sym typeface="Calibri"/>
              </a:rPr>
              <a:t> [</a:t>
            </a:r>
            <a:r>
              <a:rPr i="1" lang="it-IT" sz="2400">
                <a:solidFill>
                  <a:schemeClr val="dk1"/>
                </a:solidFill>
                <a:latin typeface="Calibri"/>
                <a:ea typeface="Calibri"/>
                <a:cs typeface="Calibri"/>
                <a:sym typeface="Calibri"/>
              </a:rPr>
              <a:t>a</a:t>
            </a:r>
            <a:r>
              <a:rPr i="1" lang="it-IT" sz="2400" u="sng">
                <a:solidFill>
                  <a:schemeClr val="dk1"/>
                </a:solidFill>
                <a:latin typeface="Calibri"/>
                <a:ea typeface="Calibri"/>
                <a:cs typeface="Calibri"/>
                <a:sym typeface="Calibri"/>
              </a:rPr>
              <a:t>teismo ottimistico dei filosofi dell’Ottocento: essi non credono in Dio, e dunque prendono in giro l’uomo folle</a:t>
            </a:r>
            <a:r>
              <a:rPr lang="it-IT" sz="2400">
                <a:solidFill>
                  <a:schemeClr val="dk1"/>
                </a:solidFill>
                <a:latin typeface="Calibri"/>
                <a:ea typeface="Calibri"/>
                <a:cs typeface="Calibri"/>
                <a:sym typeface="Calibri"/>
              </a:rPr>
              <a:t>]. “È forse perduto?” disse uno. “Si è perduto come un bambino?” fece un altro. “Oppure sta ben nascosto? Ha paura di noi? Si è imbarcato? È emigrato?” – gridavano e </a:t>
            </a:r>
            <a:r>
              <a:rPr b="1" lang="it-IT" sz="2400">
                <a:solidFill>
                  <a:schemeClr val="dk1"/>
                </a:solidFill>
                <a:latin typeface="Calibri"/>
                <a:ea typeface="Calibri"/>
                <a:cs typeface="Calibri"/>
                <a:sym typeface="Calibri"/>
              </a:rPr>
              <a:t>ridevano</a:t>
            </a:r>
            <a:r>
              <a:rPr lang="it-IT" sz="2400">
                <a:solidFill>
                  <a:schemeClr val="dk1"/>
                </a:solidFill>
                <a:latin typeface="Calibri"/>
                <a:ea typeface="Calibri"/>
                <a:cs typeface="Calibri"/>
                <a:sym typeface="Calibri"/>
              </a:rPr>
              <a:t> in una gran confusione. </a:t>
            </a:r>
            <a:endParaRPr sz="24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3"/>
          <p:cNvSpPr txBox="1"/>
          <p:nvPr/>
        </p:nvSpPr>
        <p:spPr>
          <a:xfrm>
            <a:off x="323528" y="332656"/>
            <a:ext cx="8496900" cy="5633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400">
                <a:solidFill>
                  <a:schemeClr val="dk1"/>
                </a:solidFill>
                <a:latin typeface="Calibri"/>
                <a:ea typeface="Calibri"/>
                <a:cs typeface="Calibri"/>
                <a:sym typeface="Calibri"/>
              </a:rPr>
              <a:t>Il folle uomo balzò in mezzo a loro e </a:t>
            </a:r>
            <a:r>
              <a:rPr b="1" lang="it-IT" sz="2400">
                <a:solidFill>
                  <a:schemeClr val="dk1"/>
                </a:solidFill>
                <a:latin typeface="Calibri"/>
                <a:ea typeface="Calibri"/>
                <a:cs typeface="Calibri"/>
                <a:sym typeface="Calibri"/>
              </a:rPr>
              <a:t>li trapassò</a:t>
            </a:r>
            <a:r>
              <a:rPr lang="it-IT" sz="2400">
                <a:solidFill>
                  <a:schemeClr val="dk1"/>
                </a:solidFill>
                <a:latin typeface="Calibri"/>
                <a:ea typeface="Calibri"/>
                <a:cs typeface="Calibri"/>
                <a:sym typeface="Calibri"/>
              </a:rPr>
              <a:t> [</a:t>
            </a:r>
            <a:r>
              <a:rPr i="1" lang="it-IT" sz="2400" u="sng">
                <a:solidFill>
                  <a:schemeClr val="dk1"/>
                </a:solidFill>
                <a:latin typeface="Calibri"/>
                <a:ea typeface="Calibri"/>
                <a:cs typeface="Calibri"/>
                <a:sym typeface="Calibri"/>
              </a:rPr>
              <a:t>l’uomo folle si adira, perché gli uomini prendono troppo alla leggera la “scomparsa” di Dio</a:t>
            </a:r>
            <a:r>
              <a:rPr lang="it-IT" sz="2400">
                <a:solidFill>
                  <a:schemeClr val="dk1"/>
                </a:solidFill>
                <a:latin typeface="Calibri"/>
                <a:ea typeface="Calibri"/>
                <a:cs typeface="Calibri"/>
                <a:sym typeface="Calibri"/>
              </a:rPr>
              <a:t>] con i suoi sguardi: “Dove se n’è andato Dio? – gridò – ve lo voglio dire! Siamo stati noi ad ucciderlo: voi e io! </a:t>
            </a:r>
            <a:r>
              <a:rPr b="1" lang="it-IT" sz="2400">
                <a:solidFill>
                  <a:schemeClr val="dk1"/>
                </a:solidFill>
                <a:latin typeface="Calibri"/>
                <a:ea typeface="Calibri"/>
                <a:cs typeface="Calibri"/>
                <a:sym typeface="Calibri"/>
              </a:rPr>
              <a:t>Siamo noi tutti i suoi assassini!</a:t>
            </a:r>
            <a:r>
              <a:rPr lang="it-IT" sz="2400">
                <a:solidFill>
                  <a:schemeClr val="dk1"/>
                </a:solidFill>
                <a:latin typeface="Calibri"/>
                <a:ea typeface="Calibri"/>
                <a:cs typeface="Calibri"/>
                <a:sym typeface="Calibri"/>
              </a:rPr>
              <a:t> [</a:t>
            </a:r>
            <a:r>
              <a:rPr i="1" lang="it-IT" sz="2400" u="sng">
                <a:solidFill>
                  <a:schemeClr val="dk1"/>
                </a:solidFill>
                <a:latin typeface="Calibri"/>
                <a:ea typeface="Calibri"/>
                <a:cs typeface="Calibri"/>
                <a:sym typeface="Calibri"/>
              </a:rPr>
              <a:t>Dunque, Dio è stato ucciso dagli uomini</a:t>
            </a:r>
            <a:r>
              <a:rPr lang="it-IT" sz="2400">
                <a:solidFill>
                  <a:schemeClr val="dk1"/>
                </a:solidFill>
                <a:latin typeface="Calibri"/>
                <a:ea typeface="Calibri"/>
                <a:cs typeface="Calibri"/>
                <a:sym typeface="Calibri"/>
              </a:rPr>
              <a:t>] Ma come abbiamo fatto questo? </a:t>
            </a:r>
            <a:r>
              <a:rPr lang="it-IT" sz="2400">
                <a:solidFill>
                  <a:schemeClr val="dk1"/>
                </a:solidFill>
                <a:latin typeface="Calibri"/>
                <a:ea typeface="Calibri"/>
                <a:cs typeface="Calibri"/>
                <a:sym typeface="Calibri"/>
              </a:rPr>
              <a:t>Come potemmo </a:t>
            </a:r>
            <a:r>
              <a:rPr b="1" lang="it-IT" sz="2400">
                <a:solidFill>
                  <a:schemeClr val="dk1"/>
                </a:solidFill>
                <a:latin typeface="Calibri"/>
                <a:ea typeface="Calibri"/>
                <a:cs typeface="Calibri"/>
                <a:sym typeface="Calibri"/>
              </a:rPr>
              <a:t>vuotare il mare</a:t>
            </a:r>
            <a:r>
              <a:rPr lang="it-IT" sz="2400">
                <a:solidFill>
                  <a:schemeClr val="dk1"/>
                </a:solidFill>
                <a:latin typeface="Calibri"/>
                <a:ea typeface="Calibri"/>
                <a:cs typeface="Calibri"/>
                <a:sym typeface="Calibri"/>
              </a:rPr>
              <a:t> bevendolo fino all’ultima goccia? [</a:t>
            </a:r>
            <a:r>
              <a:rPr i="1" lang="it-IT" sz="2400" u="sng">
                <a:solidFill>
                  <a:schemeClr val="dk1"/>
                </a:solidFill>
                <a:latin typeface="Calibri"/>
                <a:ea typeface="Calibri"/>
                <a:cs typeface="Calibri"/>
                <a:sym typeface="Calibri"/>
              </a:rPr>
              <a:t>il mare rappresenta la sete d’infinito?</a:t>
            </a:r>
            <a:r>
              <a:rPr lang="it-IT" sz="2400">
                <a:solidFill>
                  <a:schemeClr val="dk1"/>
                </a:solidFill>
                <a:latin typeface="Calibri"/>
                <a:ea typeface="Calibri"/>
                <a:cs typeface="Calibri"/>
                <a:sym typeface="Calibri"/>
              </a:rPr>
              <a:t>] Chi ci dètte la spugna per strusciar via </a:t>
            </a:r>
            <a:r>
              <a:rPr b="1" lang="it-IT" sz="2400">
                <a:solidFill>
                  <a:schemeClr val="dk1"/>
                </a:solidFill>
                <a:latin typeface="Calibri"/>
                <a:ea typeface="Calibri"/>
                <a:cs typeface="Calibri"/>
                <a:sym typeface="Calibri"/>
              </a:rPr>
              <a:t>l’intero orizzonte</a:t>
            </a:r>
            <a:r>
              <a:rPr lang="it-IT" sz="2400">
                <a:solidFill>
                  <a:schemeClr val="dk1"/>
                </a:solidFill>
                <a:latin typeface="Calibri"/>
                <a:ea typeface="Calibri"/>
                <a:cs typeface="Calibri"/>
                <a:sym typeface="Calibri"/>
              </a:rPr>
              <a:t>? [</a:t>
            </a:r>
            <a:r>
              <a:rPr i="1" lang="it-IT" sz="2400" u="sng">
                <a:solidFill>
                  <a:schemeClr val="dk1"/>
                </a:solidFill>
                <a:latin typeface="Calibri"/>
                <a:ea typeface="Calibri"/>
                <a:cs typeface="Calibri"/>
                <a:sym typeface="Calibri"/>
              </a:rPr>
              <a:t>s</a:t>
            </a:r>
            <a:r>
              <a:rPr i="1" lang="it-IT" sz="2400" u="sng">
                <a:solidFill>
                  <a:schemeClr val="dk1"/>
                </a:solidFill>
                <a:latin typeface="Calibri"/>
                <a:ea typeface="Calibri"/>
                <a:cs typeface="Calibri"/>
                <a:sym typeface="Calibri"/>
              </a:rPr>
              <a:t>i cancella l’orizzonte: sparisce ogni punto di riferimento</a:t>
            </a:r>
            <a:r>
              <a:rPr lang="it-IT" sz="2400">
                <a:solidFill>
                  <a:schemeClr val="dk1"/>
                </a:solidFill>
                <a:latin typeface="Calibri"/>
                <a:ea typeface="Calibri"/>
                <a:cs typeface="Calibri"/>
                <a:sym typeface="Calibri"/>
              </a:rPr>
              <a:t>] Che mai facemmo, a sciogliere questa terra dalla </a:t>
            </a:r>
            <a:r>
              <a:rPr b="1" lang="it-IT" sz="2400">
                <a:solidFill>
                  <a:schemeClr val="dk1"/>
                </a:solidFill>
                <a:latin typeface="Calibri"/>
                <a:ea typeface="Calibri"/>
                <a:cs typeface="Calibri"/>
                <a:sym typeface="Calibri"/>
              </a:rPr>
              <a:t>catena del suo sole</a:t>
            </a:r>
            <a:r>
              <a:rPr lang="it-IT" sz="2400">
                <a:solidFill>
                  <a:schemeClr val="dk1"/>
                </a:solidFill>
                <a:latin typeface="Calibri"/>
                <a:ea typeface="Calibri"/>
                <a:cs typeface="Calibri"/>
                <a:sym typeface="Calibri"/>
              </a:rPr>
              <a:t>? [</a:t>
            </a:r>
            <a:r>
              <a:rPr i="1" lang="it-IT" sz="2400" u="sng">
                <a:solidFill>
                  <a:schemeClr val="dk1"/>
                </a:solidFill>
                <a:latin typeface="Calibri"/>
                <a:ea typeface="Calibri"/>
                <a:cs typeface="Calibri"/>
                <a:sym typeface="Calibri"/>
              </a:rPr>
              <a:t>eliminare Dio è come eliminare il sole, finendo nelle complete tenebre</a:t>
            </a:r>
            <a:r>
              <a:rPr lang="it-IT"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a:t>
            </a:r>
            <a:r>
              <a:rPr i="1" lang="it-IT" sz="2400" u="sng">
                <a:solidFill>
                  <a:schemeClr val="dk1"/>
                </a:solidFill>
                <a:latin typeface="Calibri"/>
                <a:ea typeface="Calibri"/>
                <a:cs typeface="Calibri"/>
                <a:sym typeface="Calibri"/>
              </a:rPr>
              <a:t>l’uomo folle sottolinea in questi passaggi il carattere arduo e sovrumano dell’uccisione di Dio</a:t>
            </a:r>
            <a:r>
              <a:rPr lang="it-IT"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4"/>
          <p:cNvSpPr txBox="1"/>
          <p:nvPr/>
        </p:nvSpPr>
        <p:spPr>
          <a:xfrm>
            <a:off x="323528" y="332656"/>
            <a:ext cx="8496900" cy="6372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400">
                <a:solidFill>
                  <a:schemeClr val="dk1"/>
                </a:solidFill>
                <a:latin typeface="Calibri"/>
                <a:ea typeface="Calibri"/>
                <a:cs typeface="Calibri"/>
                <a:sym typeface="Calibri"/>
              </a:rPr>
              <a:t>Dov’è che si muove ora? Dov’è che ci moviamo noi? </a:t>
            </a:r>
            <a:r>
              <a:rPr b="1" lang="it-IT" sz="2400">
                <a:solidFill>
                  <a:schemeClr val="dk1"/>
                </a:solidFill>
                <a:latin typeface="Calibri"/>
                <a:ea typeface="Calibri"/>
                <a:cs typeface="Calibri"/>
                <a:sym typeface="Calibri"/>
              </a:rPr>
              <a:t>Via da tutti</a:t>
            </a:r>
            <a:r>
              <a:rPr lang="it-IT" sz="2400">
                <a:solidFill>
                  <a:schemeClr val="dk1"/>
                </a:solidFill>
                <a:latin typeface="Calibri"/>
                <a:ea typeface="Calibri"/>
                <a:cs typeface="Calibri"/>
                <a:sym typeface="Calibri"/>
              </a:rPr>
              <a:t> </a:t>
            </a:r>
            <a:r>
              <a:rPr b="1" lang="it-IT" sz="2400">
                <a:solidFill>
                  <a:schemeClr val="dk1"/>
                </a:solidFill>
                <a:latin typeface="Calibri"/>
                <a:ea typeface="Calibri"/>
                <a:cs typeface="Calibri"/>
                <a:sym typeface="Calibri"/>
              </a:rPr>
              <a:t>i soli</a:t>
            </a:r>
            <a:r>
              <a:rPr lang="it-IT" sz="2400">
                <a:solidFill>
                  <a:schemeClr val="dk1"/>
                </a:solidFill>
                <a:latin typeface="Calibri"/>
                <a:ea typeface="Calibri"/>
                <a:cs typeface="Calibri"/>
                <a:sym typeface="Calibri"/>
              </a:rPr>
              <a:t>? [</a:t>
            </a:r>
            <a:r>
              <a:rPr i="1" lang="it-IT" sz="2400" u="sng">
                <a:solidFill>
                  <a:schemeClr val="dk1"/>
                </a:solidFill>
                <a:latin typeface="Calibri"/>
                <a:ea typeface="Calibri"/>
                <a:cs typeface="Calibri"/>
                <a:sym typeface="Calibri"/>
              </a:rPr>
              <a:t>lo diremo… Dio non è solo Dio… Dio rappresenta ogni verità che illusoriamente vogliamo ritenere eterna e assoluta</a:t>
            </a:r>
            <a:r>
              <a:rPr lang="it-IT" sz="2400">
                <a:solidFill>
                  <a:schemeClr val="dk1"/>
                </a:solidFill>
                <a:latin typeface="Calibri"/>
                <a:ea typeface="Calibri"/>
                <a:cs typeface="Calibri"/>
                <a:sym typeface="Calibri"/>
              </a:rPr>
              <a:t>] Non è il nostro un eterno precipitare? E all’indietro, di fianco, in avanti, da tutti i lati? Esiste ancora un alto e un basso? Non stiamo forse </a:t>
            </a:r>
            <a:r>
              <a:rPr b="1" lang="it-IT" sz="2400">
                <a:solidFill>
                  <a:schemeClr val="dk1"/>
                </a:solidFill>
                <a:latin typeface="Calibri"/>
                <a:ea typeface="Calibri"/>
                <a:cs typeface="Calibri"/>
                <a:sym typeface="Calibri"/>
              </a:rPr>
              <a:t>vagando</a:t>
            </a:r>
            <a:r>
              <a:rPr lang="it-IT" sz="2400">
                <a:solidFill>
                  <a:schemeClr val="dk1"/>
                </a:solidFill>
                <a:latin typeface="Calibri"/>
                <a:ea typeface="Calibri"/>
                <a:cs typeface="Calibri"/>
                <a:sym typeface="Calibri"/>
              </a:rPr>
              <a:t> come attraverso </a:t>
            </a:r>
            <a:r>
              <a:rPr b="1" lang="it-IT" sz="2400">
                <a:solidFill>
                  <a:schemeClr val="dk1"/>
                </a:solidFill>
                <a:latin typeface="Calibri"/>
                <a:ea typeface="Calibri"/>
                <a:cs typeface="Calibri"/>
                <a:sym typeface="Calibri"/>
              </a:rPr>
              <a:t>un infinito nulla</a:t>
            </a:r>
            <a:r>
              <a:rPr lang="it-IT" sz="2400">
                <a:solidFill>
                  <a:schemeClr val="dk1"/>
                </a:solidFill>
                <a:latin typeface="Calibri"/>
                <a:ea typeface="Calibri"/>
                <a:cs typeface="Calibri"/>
                <a:sym typeface="Calibri"/>
              </a:rPr>
              <a:t>? Non alita su di noi lo spazio vuoto? [</a:t>
            </a:r>
            <a:r>
              <a:rPr i="1" lang="it-IT" sz="2400" u="sng">
                <a:solidFill>
                  <a:schemeClr val="dk1"/>
                </a:solidFill>
                <a:latin typeface="Calibri"/>
                <a:ea typeface="Calibri"/>
                <a:cs typeface="Calibri"/>
                <a:sym typeface="Calibri"/>
              </a:rPr>
              <a:t>non abbiamo più punti di riferimento: perdita completa di senso</a:t>
            </a:r>
            <a:r>
              <a:rPr lang="it-IT" sz="2400">
                <a:solidFill>
                  <a:schemeClr val="dk1"/>
                </a:solidFill>
                <a:latin typeface="Calibri"/>
                <a:ea typeface="Calibri"/>
                <a:cs typeface="Calibri"/>
                <a:sym typeface="Calibri"/>
              </a:rPr>
              <a:t>] Non si è fatto più freddo? Non seguita a venire notte, sempre più notte? Non dobbiamo accendere lanterne la mattina? Dello strepito che fanno i becchini mentre seppelliscono Dio, non udiamo dunque nulla? Non fiutiamo ancora il lezzo della divina putrefazione? Anche gli dèi si decompongono! Dio è morto! Dio resta morto! E noi lo abbiamo ucciso! </a:t>
            </a:r>
            <a:r>
              <a:rPr b="1" lang="it-IT" sz="2400">
                <a:solidFill>
                  <a:schemeClr val="dk1"/>
                </a:solidFill>
                <a:latin typeface="Calibri"/>
                <a:ea typeface="Calibri"/>
                <a:cs typeface="Calibri"/>
                <a:sym typeface="Calibri"/>
              </a:rPr>
              <a:t>Come ci consoleremo</a:t>
            </a:r>
            <a:r>
              <a:rPr lang="it-IT" sz="2400">
                <a:solidFill>
                  <a:schemeClr val="dk1"/>
                </a:solidFill>
                <a:latin typeface="Calibri"/>
                <a:ea typeface="Calibri"/>
                <a:cs typeface="Calibri"/>
                <a:sym typeface="Calibri"/>
              </a:rPr>
              <a:t> noi, gli assassini di tutti gli assassini? [</a:t>
            </a:r>
            <a:r>
              <a:rPr i="1" lang="it-IT" sz="2400" u="sng">
                <a:solidFill>
                  <a:schemeClr val="dk1"/>
                </a:solidFill>
                <a:latin typeface="Calibri"/>
                <a:ea typeface="Calibri"/>
                <a:cs typeface="Calibri"/>
                <a:sym typeface="Calibri"/>
              </a:rPr>
              <a:t>senso di vertigine e smarrimento che segue allo svanire di ogni punto di riferimento; ricordate che ciò che è apollineo serve all’uomo come rassicurazione…</a:t>
            </a:r>
            <a:r>
              <a:rPr lang="it-IT"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5"/>
          <p:cNvSpPr txBox="1"/>
          <p:nvPr/>
        </p:nvSpPr>
        <p:spPr>
          <a:xfrm>
            <a:off x="323553" y="640714"/>
            <a:ext cx="8496900" cy="4155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400">
                <a:solidFill>
                  <a:schemeClr val="dk1"/>
                </a:solidFill>
                <a:latin typeface="Calibri"/>
                <a:ea typeface="Calibri"/>
                <a:cs typeface="Calibri"/>
                <a:sym typeface="Calibri"/>
              </a:rPr>
              <a:t>Quanto </a:t>
            </a:r>
            <a:r>
              <a:rPr b="1" lang="it-IT" sz="2400">
                <a:solidFill>
                  <a:schemeClr val="dk1"/>
                </a:solidFill>
                <a:latin typeface="Calibri"/>
                <a:ea typeface="Calibri"/>
                <a:cs typeface="Calibri"/>
                <a:sym typeface="Calibri"/>
              </a:rPr>
              <a:t>di più sacro e di più possente</a:t>
            </a:r>
            <a:r>
              <a:rPr lang="it-IT" sz="2400">
                <a:solidFill>
                  <a:schemeClr val="dk1"/>
                </a:solidFill>
                <a:latin typeface="Calibri"/>
                <a:ea typeface="Calibri"/>
                <a:cs typeface="Calibri"/>
                <a:sym typeface="Calibri"/>
              </a:rPr>
              <a:t> il mondo possedeva fino ad oggi, si è dissanguato sotto i nostri coltelli; chi detergerà da noi questo sangue? Con quale acqua potremmo noi lavarci? Quali riti espiatòri, </a:t>
            </a:r>
            <a:r>
              <a:rPr b="1" lang="it-IT" sz="2400">
                <a:solidFill>
                  <a:schemeClr val="dk1"/>
                </a:solidFill>
                <a:latin typeface="Calibri"/>
                <a:ea typeface="Calibri"/>
                <a:cs typeface="Calibri"/>
                <a:sym typeface="Calibri"/>
              </a:rPr>
              <a:t>quali giochi sacri dovremo noi inventare</a:t>
            </a:r>
            <a:r>
              <a:rPr lang="it-IT" sz="2400">
                <a:solidFill>
                  <a:schemeClr val="dk1"/>
                </a:solidFill>
                <a:latin typeface="Calibri"/>
                <a:ea typeface="Calibri"/>
                <a:cs typeface="Calibri"/>
                <a:sym typeface="Calibri"/>
              </a:rPr>
              <a:t>? [</a:t>
            </a:r>
            <a:r>
              <a:rPr i="1" lang="it-IT" sz="2400" u="sng">
                <a:solidFill>
                  <a:schemeClr val="dk1"/>
                </a:solidFill>
                <a:latin typeface="Calibri"/>
                <a:ea typeface="Calibri"/>
                <a:cs typeface="Calibri"/>
                <a:sym typeface="Calibri"/>
              </a:rPr>
              <a:t>le idee, per quanto illusorie, ci servono; l’idea di Dio è come se avesse smesso di essere utile, funzionale - e per questo gli uomini hanno cominciato ad accantonarla; andrebbe forse sostituita con altri valori, ma chi dovrebbe crearli?</a:t>
            </a:r>
            <a:r>
              <a:rPr lang="it-IT" sz="2400">
                <a:solidFill>
                  <a:schemeClr val="dk1"/>
                </a:solidFill>
                <a:latin typeface="Calibri"/>
                <a:ea typeface="Calibri"/>
                <a:cs typeface="Calibri"/>
                <a:sym typeface="Calibri"/>
              </a:rPr>
              <a:t>] Non è </a:t>
            </a:r>
            <a:r>
              <a:rPr b="1" lang="it-IT" sz="2400">
                <a:solidFill>
                  <a:schemeClr val="dk1"/>
                </a:solidFill>
                <a:latin typeface="Calibri"/>
                <a:ea typeface="Calibri"/>
                <a:cs typeface="Calibri"/>
                <a:sym typeface="Calibri"/>
              </a:rPr>
              <a:t>troppo grande</a:t>
            </a:r>
            <a:r>
              <a:rPr lang="it-IT" sz="2400">
                <a:solidFill>
                  <a:schemeClr val="dk1"/>
                </a:solidFill>
                <a:latin typeface="Calibri"/>
                <a:ea typeface="Calibri"/>
                <a:cs typeface="Calibri"/>
                <a:sym typeface="Calibri"/>
              </a:rPr>
              <a:t>, per noi, la grandezza di questa azione? </a:t>
            </a:r>
            <a:r>
              <a:rPr b="1" lang="it-IT" sz="2400">
                <a:solidFill>
                  <a:schemeClr val="dk1"/>
                </a:solidFill>
                <a:latin typeface="Calibri"/>
                <a:ea typeface="Calibri"/>
                <a:cs typeface="Calibri"/>
                <a:sym typeface="Calibri"/>
              </a:rPr>
              <a:t>Non dobbiamo noi stessi </a:t>
            </a:r>
            <a:r>
              <a:rPr b="1" lang="it-IT" sz="2400">
                <a:solidFill>
                  <a:srgbClr val="FF0000"/>
                </a:solidFill>
                <a:latin typeface="Calibri"/>
                <a:ea typeface="Calibri"/>
                <a:cs typeface="Calibri"/>
                <a:sym typeface="Calibri"/>
              </a:rPr>
              <a:t>diventare dèi</a:t>
            </a:r>
            <a:r>
              <a:rPr b="1" lang="it-IT" sz="2400">
                <a:solidFill>
                  <a:schemeClr val="dk1"/>
                </a:solidFill>
                <a:latin typeface="Calibri"/>
                <a:ea typeface="Calibri"/>
                <a:cs typeface="Calibri"/>
                <a:sym typeface="Calibri"/>
              </a:rPr>
              <a:t>, per apparire almeno degni di essa</a:t>
            </a:r>
            <a:r>
              <a:rPr lang="it-IT" sz="2400">
                <a:solidFill>
                  <a:schemeClr val="dk1"/>
                </a:solidFill>
                <a:latin typeface="Calibri"/>
                <a:ea typeface="Calibri"/>
                <a:cs typeface="Calibri"/>
                <a:sym typeface="Calibri"/>
              </a:rPr>
              <a:t>? [</a:t>
            </a:r>
            <a:r>
              <a:rPr i="1" lang="it-IT" sz="2400" u="sng">
                <a:solidFill>
                  <a:schemeClr val="dk1"/>
                </a:solidFill>
                <a:latin typeface="Calibri"/>
                <a:ea typeface="Calibri"/>
                <a:cs typeface="Calibri"/>
                <a:sym typeface="Calibri"/>
              </a:rPr>
              <a:t>l’uomo, per reggere la morte di Dio, deve farsi superuomo, dio esso stesso</a:t>
            </a:r>
            <a:r>
              <a:rPr lang="it-IT"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6"/>
          <p:cNvSpPr txBox="1"/>
          <p:nvPr/>
        </p:nvSpPr>
        <p:spPr>
          <a:xfrm>
            <a:off x="323528" y="404664"/>
            <a:ext cx="8496900" cy="4525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400">
                <a:solidFill>
                  <a:schemeClr val="dk1"/>
                </a:solidFill>
                <a:latin typeface="Calibri"/>
                <a:ea typeface="Calibri"/>
                <a:cs typeface="Calibri"/>
                <a:sym typeface="Calibri"/>
              </a:rPr>
              <a:t>Non ci fu mai un’azione più grande: tutti coloro che verranno dopo di noi apparterranno, in virtù di questa azione, </a:t>
            </a:r>
            <a:r>
              <a:rPr b="1" lang="it-IT" sz="2400">
                <a:solidFill>
                  <a:schemeClr val="dk1"/>
                </a:solidFill>
                <a:latin typeface="Calibri"/>
                <a:ea typeface="Calibri"/>
                <a:cs typeface="Calibri"/>
                <a:sym typeface="Calibri"/>
              </a:rPr>
              <a:t>ad una storia più alta</a:t>
            </a:r>
            <a:r>
              <a:rPr lang="it-IT" sz="2400">
                <a:solidFill>
                  <a:schemeClr val="dk1"/>
                </a:solidFill>
                <a:latin typeface="Calibri"/>
                <a:ea typeface="Calibri"/>
                <a:cs typeface="Calibri"/>
                <a:sym typeface="Calibri"/>
              </a:rPr>
              <a:t> di quanto mai siano state tutte le storie fino ad oggi!”. A questo punto il folle uomo tacque, e rivolse di nuovo lo sguardo sui suoi ascoltatori: anch’essi </a:t>
            </a:r>
            <a:r>
              <a:rPr b="1" lang="it-IT" sz="2400">
                <a:solidFill>
                  <a:schemeClr val="dk1"/>
                </a:solidFill>
                <a:latin typeface="Calibri"/>
                <a:ea typeface="Calibri"/>
                <a:cs typeface="Calibri"/>
                <a:sym typeface="Calibri"/>
              </a:rPr>
              <a:t>tacevano</a:t>
            </a:r>
            <a:r>
              <a:rPr lang="it-IT" sz="2400">
                <a:solidFill>
                  <a:schemeClr val="dk1"/>
                </a:solidFill>
                <a:latin typeface="Calibri"/>
                <a:ea typeface="Calibri"/>
                <a:cs typeface="Calibri"/>
                <a:sym typeface="Calibri"/>
              </a:rPr>
              <a:t> [</a:t>
            </a:r>
            <a:r>
              <a:rPr i="1" lang="it-IT" sz="2400" u="sng">
                <a:solidFill>
                  <a:schemeClr val="dk1"/>
                </a:solidFill>
                <a:latin typeface="Calibri"/>
                <a:ea typeface="Calibri"/>
                <a:cs typeface="Calibri"/>
                <a:sym typeface="Calibri"/>
              </a:rPr>
              <a:t>prima strepitavano e ridevano: ora tacciono, ma non sembrano comprendere in pieno</a:t>
            </a:r>
            <a:r>
              <a:rPr lang="it-IT" sz="2400">
                <a:solidFill>
                  <a:schemeClr val="dk1"/>
                </a:solidFill>
                <a:latin typeface="Calibri"/>
                <a:ea typeface="Calibri"/>
                <a:cs typeface="Calibri"/>
                <a:sym typeface="Calibri"/>
              </a:rPr>
              <a:t>] e lo guardavano stupiti. Finalmente gettò a terra la sua lanterna che andò in frantumi e si spense. “Vengo troppo presto – proseguì – non è ancora il mio tempo. [</a:t>
            </a:r>
            <a:r>
              <a:rPr i="1" lang="it-IT" sz="2400" u="sng">
                <a:solidFill>
                  <a:schemeClr val="dk1"/>
                </a:solidFill>
                <a:latin typeface="Calibri"/>
                <a:ea typeface="Calibri"/>
                <a:cs typeface="Calibri"/>
                <a:sym typeface="Calibri"/>
              </a:rPr>
              <a:t>la coscienza della morte di Dio, così come la coscienza che ogni verità è una verità a cui l’uomo stesso dà vita, non si è ancora concretizzata in una consapevolezza di massa</a:t>
            </a:r>
            <a:r>
              <a:rPr lang="it-IT"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7"/>
          <p:cNvSpPr txBox="1"/>
          <p:nvPr/>
        </p:nvSpPr>
        <p:spPr>
          <a:xfrm>
            <a:off x="395536" y="476672"/>
            <a:ext cx="8496900" cy="489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Calibri"/>
                <a:ea typeface="Calibri"/>
                <a:cs typeface="Calibri"/>
                <a:sym typeface="Calibri"/>
              </a:rPr>
              <a:t>Questo enorme avvenimento è </a:t>
            </a:r>
            <a:r>
              <a:rPr b="1" lang="it-IT" sz="2400">
                <a:solidFill>
                  <a:schemeClr val="dk1"/>
                </a:solidFill>
                <a:latin typeface="Calibri"/>
                <a:ea typeface="Calibri"/>
                <a:cs typeface="Calibri"/>
                <a:sym typeface="Calibri"/>
              </a:rPr>
              <a:t>ancora per strada</a:t>
            </a:r>
            <a:r>
              <a:rPr lang="it-IT" sz="2400">
                <a:solidFill>
                  <a:schemeClr val="dk1"/>
                </a:solidFill>
                <a:latin typeface="Calibri"/>
                <a:ea typeface="Calibri"/>
                <a:cs typeface="Calibri"/>
                <a:sym typeface="Calibri"/>
              </a:rPr>
              <a:t> e sta facendo il suo cammino: non è ancora arrivato fino alle orecchie degli uomini. </a:t>
            </a:r>
            <a:r>
              <a:rPr b="1" lang="it-IT" sz="2400">
                <a:solidFill>
                  <a:schemeClr val="dk1"/>
                </a:solidFill>
                <a:latin typeface="Calibri"/>
                <a:ea typeface="Calibri"/>
                <a:cs typeface="Calibri"/>
                <a:sym typeface="Calibri"/>
              </a:rPr>
              <a:t>Fulmine e tuono</a:t>
            </a:r>
            <a:r>
              <a:rPr lang="it-IT" sz="2400">
                <a:solidFill>
                  <a:schemeClr val="dk1"/>
                </a:solidFill>
                <a:latin typeface="Calibri"/>
                <a:ea typeface="Calibri"/>
                <a:cs typeface="Calibri"/>
                <a:sym typeface="Calibri"/>
              </a:rPr>
              <a:t> vogliono tempo, il lume delle costellazioni vuole tempo, le azioni vogliono tempo, anche dopo essere state compiute, perché siano vedute e ascoltate. Quest’azione è ancora sempre più lontana da loro delle più lontane costellazioni: eppure son loro che l’hanno compiuta!”.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it-IT" sz="2400">
                <a:solidFill>
                  <a:schemeClr val="dk1"/>
                </a:solidFill>
                <a:latin typeface="Calibri"/>
                <a:ea typeface="Calibri"/>
                <a:cs typeface="Calibri"/>
                <a:sym typeface="Calibri"/>
              </a:rPr>
              <a:t>Si racconta ancora che l’uomo folle abbia fatto irruzione, quello stesso giorno, in diverse chiese e quivi abbia intonato il suo </a:t>
            </a:r>
            <a:r>
              <a:rPr i="1" lang="it-IT" sz="2400">
                <a:solidFill>
                  <a:schemeClr val="dk1"/>
                </a:solidFill>
                <a:latin typeface="Calibri"/>
                <a:ea typeface="Calibri"/>
                <a:cs typeface="Calibri"/>
                <a:sym typeface="Calibri"/>
              </a:rPr>
              <a:t>Requiem aeternam Deo</a:t>
            </a:r>
            <a:r>
              <a:rPr lang="it-IT" sz="2400">
                <a:solidFill>
                  <a:schemeClr val="dk1"/>
                </a:solidFill>
                <a:latin typeface="Calibri"/>
                <a:ea typeface="Calibri"/>
                <a:cs typeface="Calibri"/>
                <a:sym typeface="Calibri"/>
              </a:rPr>
              <a:t>. Cacciatone fuori e interrogato, si dice che si fosse limitato a rispondere invariabilmente in questo modo: “Che altro sono ancora queste chiese, se non le fosse e i sepolcri di Dio?”</a:t>
            </a:r>
            <a:endParaRPr sz="24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8"/>
          <p:cNvSpPr txBox="1"/>
          <p:nvPr/>
        </p:nvSpPr>
        <p:spPr>
          <a:xfrm>
            <a:off x="1475656" y="476672"/>
            <a:ext cx="59046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3600">
                <a:solidFill>
                  <a:schemeClr val="dk1"/>
                </a:solidFill>
                <a:latin typeface="Calibri"/>
                <a:ea typeface="Calibri"/>
                <a:cs typeface="Calibri"/>
                <a:sym typeface="Calibri"/>
              </a:rPr>
              <a:t>Annuncio della morte di </a:t>
            </a:r>
            <a:r>
              <a:rPr b="1" lang="it-IT" sz="3600">
                <a:solidFill>
                  <a:srgbClr val="002060"/>
                </a:solidFill>
                <a:latin typeface="Calibri"/>
                <a:ea typeface="Calibri"/>
                <a:cs typeface="Calibri"/>
                <a:sym typeface="Calibri"/>
              </a:rPr>
              <a:t>Dio</a:t>
            </a:r>
            <a:endParaRPr b="1" sz="3600">
              <a:solidFill>
                <a:srgbClr val="002060"/>
              </a:solidFill>
              <a:latin typeface="Calibri"/>
              <a:ea typeface="Calibri"/>
              <a:cs typeface="Calibri"/>
              <a:sym typeface="Calibri"/>
            </a:endParaRPr>
          </a:p>
        </p:txBody>
      </p:sp>
      <p:sp>
        <p:nvSpPr>
          <p:cNvPr id="404" name="Google Shape;404;p58"/>
          <p:cNvSpPr txBox="1"/>
          <p:nvPr/>
        </p:nvSpPr>
        <p:spPr>
          <a:xfrm>
            <a:off x="3912778" y="1988841"/>
            <a:ext cx="4896600" cy="4094400"/>
          </a:xfrm>
          <a:prstGeom prst="rect">
            <a:avLst/>
          </a:prstGeom>
          <a:noFill/>
          <a:ln cap="flat" cmpd="sng" w="19050">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i="1" lang="it-IT" sz="2600">
                <a:solidFill>
                  <a:schemeClr val="dk1"/>
                </a:solidFill>
                <a:latin typeface="Calibri"/>
                <a:ea typeface="Calibri"/>
                <a:cs typeface="Calibri"/>
                <a:sym typeface="Calibri"/>
              </a:rPr>
              <a:t>E’ un’idea FALSA</a:t>
            </a:r>
            <a:r>
              <a:rPr b="1" i="1" lang="it-IT" sz="2600">
                <a:solidFill>
                  <a:schemeClr val="dk1"/>
                </a:solidFill>
                <a:latin typeface="Calibri"/>
                <a:ea typeface="Calibri"/>
                <a:cs typeface="Calibri"/>
                <a:sym typeface="Calibri"/>
              </a:rPr>
              <a:t>, invenzione umana</a:t>
            </a:r>
            <a:endParaRPr b="1" i="1" sz="2600">
              <a:solidFill>
                <a:schemeClr val="dk1"/>
              </a:solidFill>
              <a:latin typeface="Calibri"/>
              <a:ea typeface="Calibri"/>
              <a:cs typeface="Calibri"/>
              <a:sym typeface="Calibri"/>
            </a:endParaRPr>
          </a:p>
          <a:p>
            <a:pPr indent="0" lvl="0" marL="0" marR="0" rtl="0" algn="r">
              <a:spcBef>
                <a:spcPts val="0"/>
              </a:spcBef>
              <a:spcAft>
                <a:spcPts val="0"/>
              </a:spcAft>
              <a:buNone/>
            </a:pPr>
            <a:r>
              <a:rPr b="1" i="1" lang="it-IT" sz="2600">
                <a:solidFill>
                  <a:schemeClr val="dk1"/>
                </a:solidFill>
                <a:latin typeface="Calibri"/>
                <a:ea typeface="Calibri"/>
                <a:cs typeface="Calibri"/>
                <a:sym typeface="Calibri"/>
              </a:rPr>
              <a:t> </a:t>
            </a:r>
            <a:endParaRPr sz="1600"/>
          </a:p>
          <a:p>
            <a:pPr indent="-152400" lvl="0" marL="0" marR="0" rtl="0" algn="r">
              <a:spcBef>
                <a:spcPts val="0"/>
              </a:spcBef>
              <a:spcAft>
                <a:spcPts val="0"/>
              </a:spcAft>
              <a:buClr>
                <a:schemeClr val="dk1"/>
              </a:buClr>
              <a:buSzPts val="2400"/>
              <a:buFont typeface="Calibri"/>
              <a:buChar char="-"/>
            </a:pPr>
            <a:r>
              <a:rPr lang="it-IT" sz="2600">
                <a:solidFill>
                  <a:schemeClr val="dk1"/>
                </a:solidFill>
                <a:latin typeface="Calibri"/>
                <a:ea typeface="Calibri"/>
                <a:cs typeface="Calibri"/>
                <a:sym typeface="Calibri"/>
              </a:rPr>
              <a:t> È </a:t>
            </a:r>
            <a:r>
              <a:rPr b="1" lang="it-IT" sz="2600">
                <a:solidFill>
                  <a:schemeClr val="dk1"/>
                </a:solidFill>
                <a:latin typeface="Calibri"/>
                <a:ea typeface="Calibri"/>
                <a:cs typeface="Calibri"/>
                <a:sym typeface="Calibri"/>
              </a:rPr>
              <a:t>FUGA</a:t>
            </a:r>
            <a:r>
              <a:rPr lang="it-IT" sz="2600">
                <a:solidFill>
                  <a:schemeClr val="dk1"/>
                </a:solidFill>
                <a:latin typeface="Calibri"/>
                <a:ea typeface="Calibri"/>
                <a:cs typeface="Calibri"/>
                <a:sym typeface="Calibri"/>
              </a:rPr>
              <a:t> da QUESTO mondo: si</a:t>
            </a:r>
            <a:r>
              <a:rPr lang="it-IT" sz="1600"/>
              <a:t> </a:t>
            </a:r>
            <a:r>
              <a:rPr lang="it-IT" sz="2600">
                <a:solidFill>
                  <a:schemeClr val="dk1"/>
                </a:solidFill>
                <a:latin typeface="Calibri"/>
                <a:ea typeface="Calibri"/>
                <a:cs typeface="Calibri"/>
                <a:sym typeface="Calibri"/>
              </a:rPr>
              <a:t>cerca il </a:t>
            </a:r>
            <a:r>
              <a:rPr b="1" lang="it-IT" sz="2600">
                <a:solidFill>
                  <a:schemeClr val="dk1"/>
                </a:solidFill>
                <a:latin typeface="Calibri"/>
                <a:ea typeface="Calibri"/>
                <a:cs typeface="Calibri"/>
                <a:sym typeface="Calibri"/>
              </a:rPr>
              <a:t>senso</a:t>
            </a:r>
            <a:r>
              <a:rPr lang="it-IT" sz="2600">
                <a:solidFill>
                  <a:schemeClr val="dk1"/>
                </a:solidFill>
                <a:latin typeface="Calibri"/>
                <a:ea typeface="Calibri"/>
                <a:cs typeface="Calibri"/>
                <a:sym typeface="Calibri"/>
              </a:rPr>
              <a:t> in un fittizio </a:t>
            </a:r>
            <a:r>
              <a:rPr b="1" lang="it-IT" sz="2600">
                <a:solidFill>
                  <a:schemeClr val="dk1"/>
                </a:solidFill>
                <a:latin typeface="Calibri"/>
                <a:ea typeface="Calibri"/>
                <a:cs typeface="Calibri"/>
                <a:sym typeface="Calibri"/>
              </a:rPr>
              <a:t>ALDILA’</a:t>
            </a:r>
            <a:r>
              <a:rPr lang="it-IT" sz="2600">
                <a:solidFill>
                  <a:schemeClr val="dk1"/>
                </a:solidFill>
                <a:latin typeface="Calibri"/>
                <a:ea typeface="Calibri"/>
                <a:cs typeface="Calibri"/>
                <a:sym typeface="Calibri"/>
              </a:rPr>
              <a:t>; si ricerca la salvezza dell’</a:t>
            </a:r>
            <a:r>
              <a:rPr b="1" lang="it-IT" sz="2600">
                <a:solidFill>
                  <a:schemeClr val="dk1"/>
                </a:solidFill>
                <a:latin typeface="Calibri"/>
                <a:ea typeface="Calibri"/>
                <a:cs typeface="Calibri"/>
                <a:sym typeface="Calibri"/>
              </a:rPr>
              <a:t>anima</a:t>
            </a:r>
            <a:endParaRPr sz="1600"/>
          </a:p>
          <a:p>
            <a:pPr indent="0" lvl="0" marL="0" marR="0" rtl="0" algn="r">
              <a:spcBef>
                <a:spcPts val="0"/>
              </a:spcBef>
              <a:spcAft>
                <a:spcPts val="0"/>
              </a:spcAft>
              <a:buClr>
                <a:schemeClr val="dk1"/>
              </a:buClr>
              <a:buSzPts val="2400"/>
              <a:buFont typeface="Calibri"/>
              <a:buNone/>
            </a:pPr>
            <a:r>
              <a:t/>
            </a:r>
            <a:endParaRPr b="1" sz="2600">
              <a:solidFill>
                <a:schemeClr val="dk1"/>
              </a:solidFill>
              <a:latin typeface="Calibri"/>
              <a:ea typeface="Calibri"/>
              <a:cs typeface="Calibri"/>
              <a:sym typeface="Calibri"/>
            </a:endParaRPr>
          </a:p>
          <a:p>
            <a:pPr indent="-165100" lvl="0" marL="0" marR="0" rtl="0" algn="r">
              <a:spcBef>
                <a:spcPts val="0"/>
              </a:spcBef>
              <a:spcAft>
                <a:spcPts val="0"/>
              </a:spcAft>
              <a:buClr>
                <a:schemeClr val="dk1"/>
              </a:buClr>
              <a:buSzPts val="2600"/>
              <a:buFont typeface="Calibri"/>
              <a:buChar char="-"/>
            </a:pPr>
            <a:r>
              <a:rPr lang="it-IT" sz="2600">
                <a:solidFill>
                  <a:schemeClr val="dk1"/>
                </a:solidFill>
                <a:latin typeface="Calibri"/>
                <a:ea typeface="Calibri"/>
                <a:cs typeface="Calibri"/>
                <a:sym typeface="Calibri"/>
              </a:rPr>
              <a:t> E’ </a:t>
            </a:r>
            <a:r>
              <a:rPr b="1" lang="it-IT" sz="2600">
                <a:solidFill>
                  <a:schemeClr val="dk1"/>
                </a:solidFill>
                <a:latin typeface="Calibri"/>
                <a:ea typeface="Calibri"/>
                <a:cs typeface="Calibri"/>
                <a:sym typeface="Calibri"/>
              </a:rPr>
              <a:t>personificazione</a:t>
            </a:r>
            <a:r>
              <a:rPr lang="it-IT" sz="2600">
                <a:solidFill>
                  <a:schemeClr val="dk1"/>
                </a:solidFill>
                <a:latin typeface="Calibri"/>
                <a:ea typeface="Calibri"/>
                <a:cs typeface="Calibri"/>
                <a:sym typeface="Calibri"/>
              </a:rPr>
              <a:t> di TUTTE le </a:t>
            </a:r>
            <a:r>
              <a:rPr b="1" lang="it-IT" sz="2600">
                <a:solidFill>
                  <a:schemeClr val="dk1"/>
                </a:solidFill>
                <a:latin typeface="Calibri"/>
                <a:ea typeface="Calibri"/>
                <a:cs typeface="Calibri"/>
                <a:sym typeface="Calibri"/>
              </a:rPr>
              <a:t>illusorie certezze </a:t>
            </a:r>
            <a:r>
              <a:rPr lang="it-IT" sz="2600">
                <a:solidFill>
                  <a:schemeClr val="dk1"/>
                </a:solidFill>
                <a:latin typeface="Calibri"/>
                <a:ea typeface="Calibri"/>
                <a:cs typeface="Calibri"/>
                <a:sym typeface="Calibri"/>
              </a:rPr>
              <a:t>assolute dell’uomo</a:t>
            </a:r>
            <a:endParaRPr sz="1600"/>
          </a:p>
        </p:txBody>
      </p:sp>
      <p:sp>
        <p:nvSpPr>
          <p:cNvPr id="405" name="Google Shape;405;p58"/>
          <p:cNvSpPr/>
          <p:nvPr/>
        </p:nvSpPr>
        <p:spPr>
          <a:xfrm>
            <a:off x="6302717" y="1232822"/>
            <a:ext cx="407700" cy="646200"/>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58"/>
          <p:cNvSpPr txBox="1"/>
          <p:nvPr/>
        </p:nvSpPr>
        <p:spPr>
          <a:xfrm>
            <a:off x="287199" y="2217025"/>
            <a:ext cx="24846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Non esiste alcun aldilà, nessuna anima: dobbiamo accettare la nostra vita per ciò che è</a:t>
            </a:r>
            <a:endParaRPr sz="1800">
              <a:solidFill>
                <a:schemeClr val="dk1"/>
              </a:solidFill>
              <a:latin typeface="Calibri"/>
              <a:ea typeface="Calibri"/>
              <a:cs typeface="Calibri"/>
              <a:sym typeface="Calibri"/>
            </a:endParaRPr>
          </a:p>
        </p:txBody>
      </p:sp>
      <p:sp>
        <p:nvSpPr>
          <p:cNvPr id="407" name="Google Shape;407;p58"/>
          <p:cNvSpPr txBox="1"/>
          <p:nvPr/>
        </p:nvSpPr>
        <p:spPr>
          <a:xfrm>
            <a:off x="467544" y="4509120"/>
            <a:ext cx="2304256"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800">
                <a:solidFill>
                  <a:schemeClr val="dk1"/>
                </a:solidFill>
                <a:latin typeface="Calibri"/>
                <a:ea typeface="Calibri"/>
                <a:cs typeface="Calibri"/>
                <a:sym typeface="Calibri"/>
              </a:rPr>
              <a:t>“Noi abbiamo bisogno della menzogna per vincere questa realtà, cioè per vivere”</a:t>
            </a:r>
            <a:endParaRPr sz="1800">
              <a:solidFill>
                <a:schemeClr val="dk1"/>
              </a:solidFill>
              <a:latin typeface="Calibri"/>
              <a:ea typeface="Calibri"/>
              <a:cs typeface="Calibri"/>
              <a:sym typeface="Calibri"/>
            </a:endParaRPr>
          </a:p>
        </p:txBody>
      </p:sp>
      <p:cxnSp>
        <p:nvCxnSpPr>
          <p:cNvPr id="408" name="Google Shape;408;p58"/>
          <p:cNvCxnSpPr/>
          <p:nvPr/>
        </p:nvCxnSpPr>
        <p:spPr>
          <a:xfrm flipH="1">
            <a:off x="3032936" y="5111938"/>
            <a:ext cx="1076100" cy="9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409" name="Google Shape;409;p58"/>
          <p:cNvCxnSpPr>
            <a:endCxn id="406" idx="3"/>
          </p:cNvCxnSpPr>
          <p:nvPr/>
        </p:nvCxnSpPr>
        <p:spPr>
          <a:xfrm rot="10800000">
            <a:off x="2771799" y="2817325"/>
            <a:ext cx="1388400" cy="6003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9"/>
          <p:cNvSpPr txBox="1"/>
          <p:nvPr/>
        </p:nvSpPr>
        <p:spPr>
          <a:xfrm>
            <a:off x="539552" y="476672"/>
            <a:ext cx="8208900" cy="138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800">
                <a:solidFill>
                  <a:srgbClr val="002060"/>
                </a:solidFill>
                <a:latin typeface="Calibri"/>
                <a:ea typeface="Calibri"/>
                <a:cs typeface="Calibri"/>
                <a:sym typeface="Calibri"/>
              </a:rPr>
              <a:t>DIO</a:t>
            </a:r>
            <a:endParaRPr/>
          </a:p>
          <a:p>
            <a:pPr indent="0" lvl="0" marL="0" marR="0" rtl="0" algn="ctr">
              <a:spcBef>
                <a:spcPts val="0"/>
              </a:spcBef>
              <a:spcAft>
                <a:spcPts val="0"/>
              </a:spcAft>
              <a:buNone/>
            </a:pPr>
            <a:r>
              <a:rPr lang="it-IT" sz="2800">
                <a:solidFill>
                  <a:srgbClr val="002060"/>
                </a:solidFill>
                <a:latin typeface="Calibri"/>
                <a:ea typeface="Calibri"/>
                <a:cs typeface="Calibri"/>
                <a:sym typeface="Calibri"/>
              </a:rPr>
              <a:t>=</a:t>
            </a:r>
            <a:endParaRPr/>
          </a:p>
          <a:p>
            <a:pPr indent="0" lvl="0" marL="0" marR="0" rtl="0" algn="ctr">
              <a:spcBef>
                <a:spcPts val="0"/>
              </a:spcBef>
              <a:spcAft>
                <a:spcPts val="0"/>
              </a:spcAft>
              <a:buNone/>
            </a:pPr>
            <a:r>
              <a:rPr i="1" lang="it-IT" sz="2800" u="sng">
                <a:solidFill>
                  <a:srgbClr val="002060"/>
                </a:solidFill>
                <a:latin typeface="Calibri"/>
                <a:ea typeface="Calibri"/>
                <a:cs typeface="Calibri"/>
                <a:sym typeface="Calibri"/>
              </a:rPr>
              <a:t>Illusorie</a:t>
            </a:r>
            <a:r>
              <a:rPr i="1" lang="it-IT" sz="2800">
                <a:solidFill>
                  <a:srgbClr val="002060"/>
                </a:solidFill>
                <a:latin typeface="Calibri"/>
                <a:ea typeface="Calibri"/>
                <a:cs typeface="Calibri"/>
                <a:sym typeface="Calibri"/>
              </a:rPr>
              <a:t> certezze assolute (apollinee)</a:t>
            </a:r>
            <a:endParaRPr i="1" sz="2800">
              <a:solidFill>
                <a:srgbClr val="002060"/>
              </a:solidFill>
              <a:latin typeface="Calibri"/>
              <a:ea typeface="Calibri"/>
              <a:cs typeface="Calibri"/>
              <a:sym typeface="Calibri"/>
            </a:endParaRPr>
          </a:p>
        </p:txBody>
      </p:sp>
      <p:sp>
        <p:nvSpPr>
          <p:cNvPr id="415" name="Google Shape;415;p59"/>
          <p:cNvSpPr txBox="1"/>
          <p:nvPr/>
        </p:nvSpPr>
        <p:spPr>
          <a:xfrm>
            <a:off x="760799" y="3573016"/>
            <a:ext cx="24483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La </a:t>
            </a:r>
            <a:r>
              <a:rPr b="1" lang="it-IT" sz="1800">
                <a:solidFill>
                  <a:srgbClr val="FF0000"/>
                </a:solidFill>
                <a:latin typeface="Calibri"/>
                <a:ea typeface="Calibri"/>
                <a:cs typeface="Calibri"/>
                <a:sym typeface="Calibri"/>
              </a:rPr>
              <a:t>m</a:t>
            </a:r>
            <a:r>
              <a:rPr b="1" lang="it-IT" sz="1800">
                <a:solidFill>
                  <a:srgbClr val="FF0000"/>
                </a:solidFill>
                <a:latin typeface="Calibri"/>
                <a:ea typeface="Calibri"/>
                <a:cs typeface="Calibri"/>
                <a:sym typeface="Calibri"/>
              </a:rPr>
              <a:t>orale</a:t>
            </a:r>
            <a:r>
              <a:rPr lang="it-IT" sz="1800">
                <a:solidFill>
                  <a:schemeClr val="dk1"/>
                </a:solidFill>
                <a:latin typeface="Calibri"/>
                <a:ea typeface="Calibri"/>
                <a:cs typeface="Calibri"/>
                <a:sym typeface="Calibri"/>
              </a:rPr>
              <a:t>, che impone dei valori (bene e male) come se fossero eternamente fondati</a:t>
            </a:r>
            <a:endParaRPr sz="1800">
              <a:solidFill>
                <a:schemeClr val="dk1"/>
              </a:solidFill>
              <a:latin typeface="Calibri"/>
              <a:ea typeface="Calibri"/>
              <a:cs typeface="Calibri"/>
              <a:sym typeface="Calibri"/>
            </a:endParaRPr>
          </a:p>
        </p:txBody>
      </p:sp>
      <p:sp>
        <p:nvSpPr>
          <p:cNvPr id="416" name="Google Shape;416;p59"/>
          <p:cNvSpPr txBox="1"/>
          <p:nvPr/>
        </p:nvSpPr>
        <p:spPr>
          <a:xfrm>
            <a:off x="7092280" y="2852936"/>
            <a:ext cx="16561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417" name="Google Shape;417;p59"/>
          <p:cNvSpPr txBox="1"/>
          <p:nvPr/>
        </p:nvSpPr>
        <p:spPr>
          <a:xfrm>
            <a:off x="6513674" y="3711615"/>
            <a:ext cx="16563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800">
                <a:solidFill>
                  <a:srgbClr val="FF0000"/>
                </a:solidFill>
                <a:latin typeface="Calibri"/>
                <a:ea typeface="Calibri"/>
                <a:cs typeface="Calibri"/>
                <a:sym typeface="Calibri"/>
              </a:rPr>
              <a:t>Stato</a:t>
            </a:r>
            <a:r>
              <a:rPr lang="it-IT" sz="1800">
                <a:solidFill>
                  <a:schemeClr val="dk1"/>
                </a:solidFill>
                <a:latin typeface="Calibri"/>
                <a:ea typeface="Calibri"/>
                <a:cs typeface="Calibri"/>
                <a:sym typeface="Calibri"/>
              </a:rPr>
              <a:t>, </a:t>
            </a:r>
            <a:r>
              <a:rPr b="1" lang="it-IT" sz="1800">
                <a:solidFill>
                  <a:srgbClr val="FF0000"/>
                </a:solidFill>
                <a:latin typeface="Calibri"/>
                <a:ea typeface="Calibri"/>
                <a:cs typeface="Calibri"/>
                <a:sym typeface="Calibri"/>
              </a:rPr>
              <a:t>democrazia</a:t>
            </a:r>
            <a:r>
              <a:rPr lang="it-IT" sz="1800">
                <a:solidFill>
                  <a:schemeClr val="dk1"/>
                </a:solidFill>
                <a:latin typeface="Calibri"/>
                <a:ea typeface="Calibri"/>
                <a:cs typeface="Calibri"/>
                <a:sym typeface="Calibri"/>
              </a:rPr>
              <a:t>, </a:t>
            </a:r>
            <a:r>
              <a:rPr b="1" lang="it-IT" sz="1800">
                <a:solidFill>
                  <a:srgbClr val="FF0000"/>
                </a:solidFill>
                <a:latin typeface="Calibri"/>
                <a:ea typeface="Calibri"/>
                <a:cs typeface="Calibri"/>
                <a:sym typeface="Calibri"/>
              </a:rPr>
              <a:t>socialismo</a:t>
            </a:r>
            <a:r>
              <a:rPr lang="it-IT"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418" name="Google Shape;418;p59"/>
          <p:cNvSpPr txBox="1"/>
          <p:nvPr/>
        </p:nvSpPr>
        <p:spPr>
          <a:xfrm>
            <a:off x="4716016" y="3573016"/>
            <a:ext cx="16561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800">
                <a:solidFill>
                  <a:srgbClr val="FF0000"/>
                </a:solidFill>
                <a:latin typeface="Calibri"/>
                <a:ea typeface="Calibri"/>
                <a:cs typeface="Calibri"/>
                <a:sym typeface="Calibri"/>
              </a:rPr>
              <a:t>Scienza</a:t>
            </a:r>
            <a:endParaRPr b="1" sz="1800">
              <a:solidFill>
                <a:srgbClr val="FF0000"/>
              </a:solidFill>
              <a:latin typeface="Calibri"/>
              <a:ea typeface="Calibri"/>
              <a:cs typeface="Calibri"/>
              <a:sym typeface="Calibri"/>
            </a:endParaRPr>
          </a:p>
        </p:txBody>
      </p:sp>
      <p:sp>
        <p:nvSpPr>
          <p:cNvPr id="419" name="Google Shape;419;p59"/>
          <p:cNvSpPr txBox="1"/>
          <p:nvPr/>
        </p:nvSpPr>
        <p:spPr>
          <a:xfrm>
            <a:off x="2483772" y="5045887"/>
            <a:ext cx="16563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La </a:t>
            </a:r>
            <a:r>
              <a:rPr b="1" lang="it-IT" sz="1800">
                <a:solidFill>
                  <a:srgbClr val="FF0000"/>
                </a:solidFill>
                <a:latin typeface="Calibri"/>
                <a:ea typeface="Calibri"/>
                <a:cs typeface="Calibri"/>
                <a:sym typeface="Calibri"/>
              </a:rPr>
              <a:t>metafisic</a:t>
            </a:r>
            <a:r>
              <a:rPr b="1" lang="it-IT" sz="1800">
                <a:solidFill>
                  <a:srgbClr val="FF0000"/>
                </a:solidFill>
                <a:latin typeface="Calibri"/>
                <a:ea typeface="Calibri"/>
                <a:cs typeface="Calibri"/>
                <a:sym typeface="Calibri"/>
              </a:rPr>
              <a:t>a</a:t>
            </a:r>
            <a:r>
              <a:rPr lang="it-IT" sz="1800">
                <a:solidFill>
                  <a:schemeClr val="dk1"/>
                </a:solidFill>
                <a:latin typeface="Calibri"/>
                <a:ea typeface="Calibri"/>
                <a:cs typeface="Calibri"/>
                <a:sym typeface="Calibri"/>
              </a:rPr>
              <a:t>, che indica un essere al di là dell’essere</a:t>
            </a:r>
            <a:endParaRPr sz="1800">
              <a:solidFill>
                <a:schemeClr val="dk1"/>
              </a:solidFill>
              <a:latin typeface="Calibri"/>
              <a:ea typeface="Calibri"/>
              <a:cs typeface="Calibri"/>
              <a:sym typeface="Calibri"/>
            </a:endParaRPr>
          </a:p>
        </p:txBody>
      </p:sp>
      <p:sp>
        <p:nvSpPr>
          <p:cNvPr id="420" name="Google Shape;420;p59"/>
          <p:cNvSpPr txBox="1"/>
          <p:nvPr/>
        </p:nvSpPr>
        <p:spPr>
          <a:xfrm>
            <a:off x="827584" y="2348880"/>
            <a:ext cx="16561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Ogni </a:t>
            </a:r>
            <a:r>
              <a:rPr b="1" lang="it-IT" sz="1800">
                <a:solidFill>
                  <a:srgbClr val="FF0000"/>
                </a:solidFill>
                <a:latin typeface="Calibri"/>
                <a:ea typeface="Calibri"/>
                <a:cs typeface="Calibri"/>
                <a:sym typeface="Calibri"/>
              </a:rPr>
              <a:t>r</a:t>
            </a:r>
            <a:r>
              <a:rPr b="1" lang="it-IT" sz="1800">
                <a:solidFill>
                  <a:srgbClr val="FF0000"/>
                </a:solidFill>
                <a:latin typeface="Calibri"/>
                <a:ea typeface="Calibri"/>
                <a:cs typeface="Calibri"/>
                <a:sym typeface="Calibri"/>
              </a:rPr>
              <a:t>eligione</a:t>
            </a:r>
            <a:endParaRPr b="1" sz="1800">
              <a:solidFill>
                <a:srgbClr val="FF0000"/>
              </a:solidFill>
              <a:latin typeface="Calibri"/>
              <a:ea typeface="Calibri"/>
              <a:cs typeface="Calibri"/>
              <a:sym typeface="Calibri"/>
            </a:endParaRPr>
          </a:p>
        </p:txBody>
      </p:sp>
      <p:cxnSp>
        <p:nvCxnSpPr>
          <p:cNvPr id="421" name="Google Shape;421;p59"/>
          <p:cNvCxnSpPr/>
          <p:nvPr/>
        </p:nvCxnSpPr>
        <p:spPr>
          <a:xfrm flipH="1">
            <a:off x="2362088" y="2132856"/>
            <a:ext cx="1201800" cy="13737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422" name="Google Shape;422;p59"/>
          <p:cNvCxnSpPr/>
          <p:nvPr/>
        </p:nvCxnSpPr>
        <p:spPr>
          <a:xfrm flipH="1">
            <a:off x="2195736" y="1988840"/>
            <a:ext cx="504056" cy="36004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423" name="Google Shape;423;p59"/>
          <p:cNvCxnSpPr/>
          <p:nvPr/>
        </p:nvCxnSpPr>
        <p:spPr>
          <a:xfrm flipH="1">
            <a:off x="5076056" y="2132856"/>
            <a:ext cx="72008" cy="1224136"/>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424" name="Google Shape;424;p59"/>
          <p:cNvCxnSpPr/>
          <p:nvPr/>
        </p:nvCxnSpPr>
        <p:spPr>
          <a:xfrm>
            <a:off x="6660232" y="2132856"/>
            <a:ext cx="432048" cy="576064"/>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425" name="Google Shape;425;p59"/>
          <p:cNvCxnSpPr/>
          <p:nvPr/>
        </p:nvCxnSpPr>
        <p:spPr>
          <a:xfrm>
            <a:off x="5868144" y="2060848"/>
            <a:ext cx="864096" cy="1512168"/>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426" name="Google Shape;426;p59"/>
          <p:cNvCxnSpPr/>
          <p:nvPr/>
        </p:nvCxnSpPr>
        <p:spPr>
          <a:xfrm flipH="1">
            <a:off x="3442768" y="2060848"/>
            <a:ext cx="841200" cy="27129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pic>
        <p:nvPicPr>
          <p:cNvPr descr="Risultati immagini per veritÃ " id="427" name="Google Shape;427;p59"/>
          <p:cNvPicPr preferRelativeResize="0"/>
          <p:nvPr/>
        </p:nvPicPr>
        <p:blipFill rotWithShape="1">
          <a:blip r:embed="rId3">
            <a:alphaModFix/>
          </a:blip>
          <a:srcRect b="27366" l="1874" r="0" t="15526"/>
          <a:stretch/>
        </p:blipFill>
        <p:spPr>
          <a:xfrm rot="559648">
            <a:off x="6192353" y="458249"/>
            <a:ext cx="2682062" cy="819350"/>
          </a:xfrm>
          <a:prstGeom prst="roundRect">
            <a:avLst>
              <a:gd fmla="val 16667" name="adj"/>
            </a:avLst>
          </a:prstGeom>
          <a:noFill/>
          <a:ln>
            <a:noFill/>
          </a:ln>
          <a:effectLst>
            <a:outerShdw blurRad="152400" kx="110000" rotWithShape="0" algn="tl" dir="900000" dist="12000" sy="98000" ky="200000">
              <a:srgbClr val="000000">
                <a:alpha val="29803"/>
              </a:srgbClr>
            </a:outerShdw>
          </a:effectLst>
        </p:spPr>
      </p:pic>
      <p:sp>
        <p:nvSpPr>
          <p:cNvPr id="428" name="Google Shape;428;p59"/>
          <p:cNvSpPr txBox="1"/>
          <p:nvPr/>
        </p:nvSpPr>
        <p:spPr>
          <a:xfrm>
            <a:off x="4786314" y="4857760"/>
            <a:ext cx="3929100" cy="17547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u="sng">
                <a:solidFill>
                  <a:schemeClr val="dk1"/>
                </a:solidFill>
                <a:latin typeface="Calibri"/>
                <a:ea typeface="Calibri"/>
                <a:cs typeface="Calibri"/>
                <a:sym typeface="Calibri"/>
              </a:rPr>
              <a:t>Critica al positivismo</a:t>
            </a:r>
            <a:r>
              <a:rPr lang="it-IT" sz="1800">
                <a:solidFill>
                  <a:schemeClr val="dk1"/>
                </a:solidFill>
                <a:latin typeface="Calibri"/>
                <a:ea typeface="Calibri"/>
                <a:cs typeface="Calibri"/>
                <a:sym typeface="Calibri"/>
              </a:rPr>
              <a:t>, per cui esistono solo i “fatti”: per N. esistono solo </a:t>
            </a:r>
            <a:r>
              <a:rPr lang="it-IT" sz="1800" u="sng">
                <a:solidFill>
                  <a:srgbClr val="FF0000"/>
                </a:solidFill>
                <a:latin typeface="Calibri"/>
                <a:ea typeface="Calibri"/>
                <a:cs typeface="Calibri"/>
                <a:sym typeface="Calibri"/>
              </a:rPr>
              <a:t>INTERPRETAZIONI</a:t>
            </a:r>
            <a:r>
              <a:rPr lang="it-IT" sz="1800">
                <a:solidFill>
                  <a:schemeClr val="dk1"/>
                </a:solidFill>
                <a:latin typeface="Calibri"/>
                <a:ea typeface="Calibri"/>
                <a:cs typeface="Calibri"/>
                <a:sym typeface="Calibri"/>
              </a:rPr>
              <a:t> 🡪 e nessuna interpretazione del mondo può acquistare un valore ASSOLUTO (</a:t>
            </a:r>
            <a:r>
              <a:rPr b="1" lang="it-IT" sz="1800">
                <a:solidFill>
                  <a:schemeClr val="dk1"/>
                </a:solidFill>
                <a:latin typeface="Calibri"/>
                <a:ea typeface="Calibri"/>
                <a:cs typeface="Calibri"/>
                <a:sym typeface="Calibri"/>
              </a:rPr>
              <a:t>prospettivismo</a:t>
            </a:r>
            <a:r>
              <a:rPr lang="it-IT"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cxnSp>
        <p:nvCxnSpPr>
          <p:cNvPr id="429" name="Google Shape;429;p59"/>
          <p:cNvCxnSpPr/>
          <p:nvPr/>
        </p:nvCxnSpPr>
        <p:spPr>
          <a:xfrm flipH="1" rot="-5400000">
            <a:off x="5286665" y="4000789"/>
            <a:ext cx="857256" cy="856686"/>
          </a:xfrm>
          <a:prstGeom prst="straightConnector1">
            <a:avLst/>
          </a:prstGeom>
          <a:noFill/>
          <a:ln cap="flat" cmpd="sng" w="9525">
            <a:solidFill>
              <a:schemeClr val="dk1"/>
            </a:solidFill>
            <a:prstDash val="solid"/>
            <a:round/>
            <a:headEnd len="sm" w="sm" type="none"/>
            <a:tailEnd len="med" w="med" type="stealth"/>
          </a:ln>
        </p:spPr>
      </p:cxnSp>
      <p:cxnSp>
        <p:nvCxnSpPr>
          <p:cNvPr id="430" name="Google Shape;430;p59"/>
          <p:cNvCxnSpPr/>
          <p:nvPr/>
        </p:nvCxnSpPr>
        <p:spPr>
          <a:xfrm>
            <a:off x="6610975" y="139550"/>
            <a:ext cx="2236200" cy="1627500"/>
          </a:xfrm>
          <a:prstGeom prst="straightConnector1">
            <a:avLst/>
          </a:prstGeom>
          <a:noFill/>
          <a:ln cap="flat" cmpd="sng" w="76200">
            <a:solidFill>
              <a:srgbClr val="FF0000"/>
            </a:solidFill>
            <a:prstDash val="solid"/>
            <a:round/>
            <a:headEnd len="med" w="med" type="none"/>
            <a:tailEnd len="med" w="med" type="non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descr="Risultati immagini per certezza" id="435" name="Google Shape;435;p60"/>
          <p:cNvPicPr preferRelativeResize="0"/>
          <p:nvPr/>
        </p:nvPicPr>
        <p:blipFill rotWithShape="1">
          <a:blip r:embed="rId3">
            <a:alphaModFix/>
          </a:blip>
          <a:srcRect b="0" l="0" r="0" t="0"/>
          <a:stretch/>
        </p:blipFill>
        <p:spPr>
          <a:xfrm>
            <a:off x="5929322" y="1008578"/>
            <a:ext cx="2726614" cy="1764509"/>
          </a:xfrm>
          <a:prstGeom prst="rect">
            <a:avLst/>
          </a:prstGeom>
          <a:noFill/>
          <a:ln>
            <a:noFill/>
          </a:ln>
        </p:spPr>
      </p:pic>
      <p:sp>
        <p:nvSpPr>
          <p:cNvPr id="436" name="Google Shape;436;p60"/>
          <p:cNvSpPr txBox="1"/>
          <p:nvPr/>
        </p:nvSpPr>
        <p:spPr>
          <a:xfrm>
            <a:off x="467544" y="404664"/>
            <a:ext cx="7056900" cy="4525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3200">
                <a:solidFill>
                  <a:schemeClr val="dk1"/>
                </a:solidFill>
                <a:latin typeface="Calibri"/>
                <a:ea typeface="Calibri"/>
                <a:cs typeface="Calibri"/>
                <a:sym typeface="Calibri"/>
              </a:rPr>
              <a:t>Morte di Dio</a:t>
            </a:r>
            <a:endParaRPr/>
          </a:p>
          <a:p>
            <a:pPr indent="0" lvl="0" marL="0" marR="0" rtl="0" algn="just">
              <a:spcBef>
                <a:spcPts val="0"/>
              </a:spcBef>
              <a:spcAft>
                <a:spcPts val="0"/>
              </a:spcAft>
              <a:buNone/>
            </a:pPr>
            <a:r>
              <a:rPr lang="it-IT" sz="3200">
                <a:solidFill>
                  <a:schemeClr val="dk1"/>
                </a:solidFill>
                <a:latin typeface="Calibri"/>
                <a:ea typeface="Calibri"/>
                <a:cs typeface="Calibri"/>
                <a:sym typeface="Calibri"/>
              </a:rPr>
              <a:t>1) </a:t>
            </a:r>
            <a:r>
              <a:rPr b="1" lang="it-IT" sz="3200">
                <a:solidFill>
                  <a:srgbClr val="FF0000"/>
                </a:solidFill>
                <a:latin typeface="Calibri"/>
                <a:ea typeface="Calibri"/>
                <a:cs typeface="Calibri"/>
                <a:sym typeface="Calibri"/>
              </a:rPr>
              <a:t>PAURA</a:t>
            </a:r>
            <a:r>
              <a:rPr lang="it-IT" sz="3200">
                <a:solidFill>
                  <a:schemeClr val="dk1"/>
                </a:solidFill>
                <a:latin typeface="Calibri"/>
                <a:ea typeface="Calibri"/>
                <a:cs typeface="Calibri"/>
                <a:sym typeface="Calibri"/>
              </a:rPr>
              <a:t>: perdita di ogni punto di riferimento</a:t>
            </a:r>
            <a:endParaRPr/>
          </a:p>
          <a:p>
            <a:pPr indent="-514350" lvl="0" marL="514350" marR="0" rtl="0" algn="just">
              <a:spcBef>
                <a:spcPts val="0"/>
              </a:spcBef>
              <a:spcAft>
                <a:spcPts val="0"/>
              </a:spcAft>
              <a:buNone/>
            </a:pPr>
            <a:r>
              <a:t/>
            </a:r>
            <a:endParaRPr sz="3200">
              <a:solidFill>
                <a:schemeClr val="dk1"/>
              </a:solidFill>
              <a:latin typeface="Calibri"/>
              <a:ea typeface="Calibri"/>
              <a:cs typeface="Calibri"/>
              <a:sym typeface="Calibri"/>
            </a:endParaRPr>
          </a:p>
          <a:p>
            <a:pPr indent="-514350" lvl="0" marL="514350" marR="0" rtl="0" algn="just">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just">
              <a:spcBef>
                <a:spcPts val="0"/>
              </a:spcBef>
              <a:spcAft>
                <a:spcPts val="0"/>
              </a:spcAft>
              <a:buNone/>
            </a:pPr>
            <a:r>
              <a:rPr lang="it-IT" sz="3200">
                <a:solidFill>
                  <a:schemeClr val="dk1"/>
                </a:solidFill>
                <a:latin typeface="Calibri"/>
                <a:ea typeface="Calibri"/>
                <a:cs typeface="Calibri"/>
                <a:sym typeface="Calibri"/>
              </a:rPr>
              <a:t>2) </a:t>
            </a:r>
            <a:r>
              <a:rPr b="1" lang="it-IT" sz="3200">
                <a:solidFill>
                  <a:srgbClr val="FF0000"/>
                </a:solidFill>
                <a:latin typeface="Calibri"/>
                <a:ea typeface="Calibri"/>
                <a:cs typeface="Calibri"/>
                <a:sym typeface="Calibri"/>
              </a:rPr>
              <a:t>ACCETTAZIONE ENTUSIASTICA</a:t>
            </a:r>
            <a:r>
              <a:rPr lang="it-IT" sz="3200">
                <a:solidFill>
                  <a:schemeClr val="dk1"/>
                </a:solidFill>
                <a:latin typeface="Calibri"/>
                <a:ea typeface="Calibri"/>
                <a:cs typeface="Calibri"/>
                <a:sym typeface="Calibri"/>
              </a:rPr>
              <a:t>: il vuoto è anche un </a:t>
            </a:r>
            <a:r>
              <a:rPr lang="it-IT" sz="3200" u="sng">
                <a:solidFill>
                  <a:schemeClr val="dk1"/>
                </a:solidFill>
                <a:latin typeface="Calibri"/>
                <a:ea typeface="Calibri"/>
                <a:cs typeface="Calibri"/>
                <a:sym typeface="Calibri"/>
              </a:rPr>
              <a:t>mare di </a:t>
            </a:r>
            <a:r>
              <a:rPr b="1" lang="it-IT" sz="3200" u="sng">
                <a:solidFill>
                  <a:schemeClr val="dk1"/>
                </a:solidFill>
                <a:latin typeface="Calibri"/>
                <a:ea typeface="Calibri"/>
                <a:cs typeface="Calibri"/>
                <a:sym typeface="Calibri"/>
              </a:rPr>
              <a:t>POSSIBILITÀ</a:t>
            </a:r>
            <a:r>
              <a:rPr lang="it-IT" sz="3200">
                <a:solidFill>
                  <a:schemeClr val="dk1"/>
                </a:solidFill>
                <a:latin typeface="Calibri"/>
                <a:ea typeface="Calibri"/>
                <a:cs typeface="Calibri"/>
                <a:sym typeface="Calibri"/>
              </a:rPr>
              <a:t>; non ci si deve più piegare, ma si deve </a:t>
            </a:r>
            <a:r>
              <a:rPr b="1" i="1" lang="it-IT" sz="3200">
                <a:solidFill>
                  <a:schemeClr val="dk1"/>
                </a:solidFill>
                <a:latin typeface="Calibri"/>
                <a:ea typeface="Calibri"/>
                <a:cs typeface="Calibri"/>
                <a:sym typeface="Calibri"/>
              </a:rPr>
              <a:t>diventare noi stessi dei</a:t>
            </a:r>
            <a:endParaRPr b="1" i="1" sz="3200">
              <a:solidFill>
                <a:schemeClr val="dk1"/>
              </a:solidFill>
              <a:latin typeface="Calibri"/>
              <a:ea typeface="Calibri"/>
              <a:cs typeface="Calibri"/>
              <a:sym typeface="Calibri"/>
            </a:endParaRPr>
          </a:p>
        </p:txBody>
      </p:sp>
      <p:cxnSp>
        <p:nvCxnSpPr>
          <p:cNvPr id="437" name="Google Shape;437;p60"/>
          <p:cNvCxnSpPr/>
          <p:nvPr/>
        </p:nvCxnSpPr>
        <p:spPr>
          <a:xfrm>
            <a:off x="6143636" y="4929198"/>
            <a:ext cx="720080" cy="504056"/>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438" name="Google Shape;438;p60"/>
          <p:cNvSpPr txBox="1"/>
          <p:nvPr/>
        </p:nvSpPr>
        <p:spPr>
          <a:xfrm>
            <a:off x="5500694" y="5500702"/>
            <a:ext cx="3312368"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chemeClr val="dk1"/>
                </a:solidFill>
                <a:latin typeface="Calibri"/>
                <a:ea typeface="Calibri"/>
                <a:cs typeface="Calibri"/>
                <a:sym typeface="Calibri"/>
              </a:rPr>
              <a:t>Passaggio al </a:t>
            </a:r>
            <a:r>
              <a:rPr b="1" lang="it-IT" sz="2800">
                <a:solidFill>
                  <a:srgbClr val="FF0000"/>
                </a:solidFill>
                <a:latin typeface="Calibri"/>
                <a:ea typeface="Calibri"/>
                <a:cs typeface="Calibri"/>
                <a:sym typeface="Calibri"/>
              </a:rPr>
              <a:t>SUPERUOMO</a:t>
            </a:r>
            <a:endParaRPr/>
          </a:p>
          <a:p>
            <a:pPr indent="0" lvl="0" marL="0" marR="0" rtl="0" algn="ctr">
              <a:spcBef>
                <a:spcPts val="0"/>
              </a:spcBef>
              <a:spcAft>
                <a:spcPts val="0"/>
              </a:spcAft>
              <a:buNone/>
            </a:pPr>
            <a:r>
              <a:rPr lang="it-IT" sz="1800">
                <a:solidFill>
                  <a:schemeClr val="dk1"/>
                </a:solidFill>
                <a:latin typeface="Calibri"/>
                <a:ea typeface="Calibri"/>
                <a:cs typeface="Calibri"/>
                <a:sym typeface="Calibri"/>
              </a:rPr>
              <a:t>(</a:t>
            </a:r>
            <a:r>
              <a:rPr b="1" lang="it-IT" sz="1800">
                <a:solidFill>
                  <a:schemeClr val="dk1"/>
                </a:solidFill>
                <a:latin typeface="Calibri"/>
                <a:ea typeface="Calibri"/>
                <a:cs typeface="Calibri"/>
                <a:sym typeface="Calibri"/>
              </a:rPr>
              <a:t>OLTRE</a:t>
            </a:r>
            <a:r>
              <a:rPr lang="it-IT" sz="1800">
                <a:solidFill>
                  <a:schemeClr val="dk1"/>
                </a:solidFill>
                <a:latin typeface="Calibri"/>
                <a:ea typeface="Calibri"/>
                <a:cs typeface="Calibri"/>
                <a:sym typeface="Calibri"/>
              </a:rPr>
              <a:t>UOMO)</a:t>
            </a:r>
            <a:endParaRPr sz="1800">
              <a:solidFill>
                <a:schemeClr val="dk1"/>
              </a:solidFill>
              <a:latin typeface="Calibri"/>
              <a:ea typeface="Calibri"/>
              <a:cs typeface="Calibri"/>
              <a:sym typeface="Calibri"/>
            </a:endParaRPr>
          </a:p>
        </p:txBody>
      </p:sp>
      <p:pic>
        <p:nvPicPr>
          <p:cNvPr descr="Corto animato di Bruno Bozzetto del 1988. &#10;La vetta di una montagna costituisce solitamente la meta e la fine del viaggio. Per il piccolo e sereno Mister Tao rappresenta invece una semplice tappa della sua continua ricerca, che forse non finirà mai. &#10; &#10;Produzione Bruno Bozzetto &#10;Regia, Soggetto e Scenografia Bruno Bozzetto &#10;Animazione Bruno Bozzetto &#10;Ripresa Ugo Magni &#10;Effetti sonori Garden Studio &#10;Musica Roberto Frattini &#10;Edizione Ugo Micheli" id="439" name="Google Shape;439;p60" title="Bruno Bozzetto-Mr.Tao">
            <a:hlinkClick r:id="rId4"/>
          </p:cNvPr>
          <p:cNvPicPr preferRelativeResize="0"/>
          <p:nvPr/>
        </p:nvPicPr>
        <p:blipFill>
          <a:blip r:embed="rId5">
            <a:alphaModFix/>
          </a:blip>
          <a:stretch>
            <a:fillRect/>
          </a:stretch>
        </p:blipFill>
        <p:spPr>
          <a:xfrm>
            <a:off x="152400" y="5082264"/>
            <a:ext cx="2885930" cy="16233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1"/>
          <p:cNvSpPr txBox="1"/>
          <p:nvPr/>
        </p:nvSpPr>
        <p:spPr>
          <a:xfrm>
            <a:off x="539552" y="476672"/>
            <a:ext cx="820891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400">
                <a:solidFill>
                  <a:srgbClr val="FF0000"/>
                </a:solidFill>
                <a:latin typeface="Calibri"/>
                <a:ea typeface="Calibri"/>
                <a:cs typeface="Calibri"/>
                <a:sym typeface="Calibri"/>
              </a:rPr>
              <a:t>COSÌ PARLÒ ZARATHUSTRA</a:t>
            </a:r>
            <a:endParaRPr b="1" sz="4400">
              <a:solidFill>
                <a:srgbClr val="FF0000"/>
              </a:solidFill>
              <a:latin typeface="Calibri"/>
              <a:ea typeface="Calibri"/>
              <a:cs typeface="Calibri"/>
              <a:sym typeface="Calibri"/>
            </a:endParaRPr>
          </a:p>
        </p:txBody>
      </p:sp>
      <p:sp>
        <p:nvSpPr>
          <p:cNvPr id="445" name="Google Shape;445;p61"/>
          <p:cNvSpPr txBox="1"/>
          <p:nvPr/>
        </p:nvSpPr>
        <p:spPr>
          <a:xfrm>
            <a:off x="251520" y="1484784"/>
            <a:ext cx="6768752"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800">
                <a:solidFill>
                  <a:schemeClr val="dk1"/>
                </a:solidFill>
                <a:latin typeface="Calibri"/>
                <a:ea typeface="Calibri"/>
                <a:cs typeface="Calibri"/>
                <a:sym typeface="Calibri"/>
              </a:rPr>
              <a:t>PROSA POETICA </a:t>
            </a:r>
            <a:r>
              <a:rPr lang="it-IT" sz="2800">
                <a:solidFill>
                  <a:schemeClr val="dk1"/>
                </a:solidFill>
                <a:latin typeface="Calibri"/>
                <a:ea typeface="Calibri"/>
                <a:cs typeface="Calibri"/>
                <a:sym typeface="Calibri"/>
              </a:rPr>
              <a:t>🡪 uso di </a:t>
            </a:r>
            <a:r>
              <a:rPr b="1" lang="it-IT" sz="2800">
                <a:solidFill>
                  <a:schemeClr val="dk1"/>
                </a:solidFill>
                <a:latin typeface="Calibri"/>
                <a:ea typeface="Calibri"/>
                <a:cs typeface="Calibri"/>
                <a:sym typeface="Calibri"/>
              </a:rPr>
              <a:t>simboli</a:t>
            </a:r>
            <a:r>
              <a:rPr lang="it-IT" sz="2800">
                <a:solidFill>
                  <a:schemeClr val="dk1"/>
                </a:solidFill>
                <a:latin typeface="Calibri"/>
                <a:ea typeface="Calibri"/>
                <a:cs typeface="Calibri"/>
                <a:sym typeface="Calibri"/>
              </a:rPr>
              <a:t> e metafore</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b="1" lang="it-IT" sz="2800">
                <a:solidFill>
                  <a:srgbClr val="FF0000"/>
                </a:solidFill>
                <a:latin typeface="Calibri"/>
                <a:ea typeface="Calibri"/>
                <a:cs typeface="Calibri"/>
                <a:sym typeface="Calibri"/>
              </a:rPr>
              <a:t>Zarathustra</a:t>
            </a:r>
            <a:r>
              <a:rPr lang="it-IT" sz="2800">
                <a:solidFill>
                  <a:schemeClr val="dk1"/>
                </a:solidFill>
                <a:latin typeface="Calibri"/>
                <a:ea typeface="Calibri"/>
                <a:cs typeface="Calibri"/>
                <a:sym typeface="Calibri"/>
              </a:rPr>
              <a:t>, storicamente </a:t>
            </a:r>
            <a:r>
              <a:rPr i="1" lang="it-IT" sz="2800">
                <a:solidFill>
                  <a:schemeClr val="dk1"/>
                </a:solidFill>
                <a:latin typeface="Calibri"/>
                <a:ea typeface="Calibri"/>
                <a:cs typeface="Calibri"/>
                <a:sym typeface="Calibri"/>
              </a:rPr>
              <a:t>profeta iranico </a:t>
            </a:r>
            <a:r>
              <a:rPr lang="it-IT" sz="2800">
                <a:solidFill>
                  <a:schemeClr val="dk1"/>
                </a:solidFill>
                <a:latin typeface="Calibri"/>
                <a:ea typeface="Calibri"/>
                <a:cs typeface="Calibri"/>
                <a:sym typeface="Calibri"/>
              </a:rPr>
              <a:t>vissuto prima di Cristo 🡪 nell’opera di N., non è un superuomo, ma </a:t>
            </a:r>
            <a:r>
              <a:rPr b="1" lang="it-IT" sz="2800">
                <a:solidFill>
                  <a:schemeClr val="dk1"/>
                </a:solidFill>
                <a:latin typeface="Calibri"/>
                <a:ea typeface="Calibri"/>
                <a:cs typeface="Calibri"/>
                <a:sym typeface="Calibri"/>
              </a:rPr>
              <a:t>IL PROFETA DEL SUPERUOMO</a:t>
            </a:r>
            <a:r>
              <a:rPr lang="it-IT" sz="2800">
                <a:solidFill>
                  <a:schemeClr val="dk1"/>
                </a:solidFill>
                <a:latin typeface="Calibri"/>
                <a:ea typeface="Calibri"/>
                <a:cs typeface="Calibri"/>
                <a:sym typeface="Calibri"/>
              </a:rPr>
              <a:t>, colui che </a:t>
            </a:r>
            <a:r>
              <a:rPr i="1" lang="it-IT" sz="2800">
                <a:solidFill>
                  <a:schemeClr val="dk1"/>
                </a:solidFill>
                <a:latin typeface="Calibri"/>
                <a:ea typeface="Calibri"/>
                <a:cs typeface="Calibri"/>
                <a:sym typeface="Calibri"/>
              </a:rPr>
              <a:t>annuncia</a:t>
            </a:r>
            <a:r>
              <a:rPr lang="it-IT" sz="2800">
                <a:solidFill>
                  <a:schemeClr val="dk1"/>
                </a:solidFill>
                <a:latin typeface="Calibri"/>
                <a:ea typeface="Calibri"/>
                <a:cs typeface="Calibri"/>
                <a:sym typeface="Calibri"/>
              </a:rPr>
              <a:t> agli uomini l’avvento del superuomo</a:t>
            </a:r>
            <a:endParaRPr sz="2800">
              <a:solidFill>
                <a:schemeClr val="dk1"/>
              </a:solidFill>
              <a:latin typeface="Calibri"/>
              <a:ea typeface="Calibri"/>
              <a:cs typeface="Calibri"/>
              <a:sym typeface="Calibri"/>
            </a:endParaRPr>
          </a:p>
        </p:txBody>
      </p:sp>
      <p:sp>
        <p:nvSpPr>
          <p:cNvPr id="446" name="Google Shape;446;p61"/>
          <p:cNvSpPr/>
          <p:nvPr/>
        </p:nvSpPr>
        <p:spPr>
          <a:xfrm>
            <a:off x="395536" y="4941168"/>
            <a:ext cx="8208912" cy="163121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it-IT" sz="2000">
                <a:solidFill>
                  <a:schemeClr val="dk1"/>
                </a:solidFill>
                <a:latin typeface="Calibri"/>
                <a:ea typeface="Calibri"/>
                <a:cs typeface="Calibri"/>
                <a:sym typeface="Calibri"/>
              </a:rPr>
              <a:t>Alla folla raccolta sulla </a:t>
            </a:r>
            <a:r>
              <a:rPr b="1" lang="it-IT" sz="2000">
                <a:solidFill>
                  <a:schemeClr val="dk1"/>
                </a:solidFill>
                <a:latin typeface="Calibri"/>
                <a:ea typeface="Calibri"/>
                <a:cs typeface="Calibri"/>
                <a:sym typeface="Calibri"/>
              </a:rPr>
              <a:t>piazza del mercato</a:t>
            </a:r>
            <a:r>
              <a:rPr lang="it-IT" sz="2000">
                <a:solidFill>
                  <a:schemeClr val="dk1"/>
                </a:solidFill>
                <a:latin typeface="Calibri"/>
                <a:ea typeface="Calibri"/>
                <a:cs typeface="Calibri"/>
                <a:sym typeface="Calibri"/>
              </a:rPr>
              <a:t> Zarathustra dice: “Io vi insegno il superuomo. L’uomo è qualcosa che deve essere superato. [...] Tutti gli esseri hanno creato qualcosa al di sopra di sé: e voi volete [...] retrocedere alla bestia piuttosto che superare l’uomo? [...] L’uomo è un cavo teso tra la bestia e il superuomo”.</a:t>
            </a:r>
            <a:endParaRPr sz="2000">
              <a:solidFill>
                <a:schemeClr val="dk1"/>
              </a:solidFill>
              <a:latin typeface="Calibri"/>
              <a:ea typeface="Calibri"/>
              <a:cs typeface="Calibri"/>
              <a:sym typeface="Calibri"/>
            </a:endParaRPr>
          </a:p>
        </p:txBody>
      </p:sp>
      <p:pic>
        <p:nvPicPr>
          <p:cNvPr descr="Risultati immagini per zarathustra" id="447" name="Google Shape;447;p61"/>
          <p:cNvPicPr preferRelativeResize="0"/>
          <p:nvPr/>
        </p:nvPicPr>
        <p:blipFill rotWithShape="1">
          <a:blip r:embed="rId3">
            <a:alphaModFix/>
          </a:blip>
          <a:srcRect b="6466" l="13668" r="17599" t="0"/>
          <a:stretch/>
        </p:blipFill>
        <p:spPr>
          <a:xfrm>
            <a:off x="7020272" y="1700808"/>
            <a:ext cx="1872208" cy="24482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txBox="1"/>
          <p:nvPr/>
        </p:nvSpPr>
        <p:spPr>
          <a:xfrm>
            <a:off x="539552" y="476672"/>
            <a:ext cx="820891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400">
                <a:solidFill>
                  <a:srgbClr val="FF0000"/>
                </a:solidFill>
                <a:latin typeface="Calibri"/>
                <a:ea typeface="Calibri"/>
                <a:cs typeface="Calibri"/>
                <a:sym typeface="Calibri"/>
              </a:rPr>
              <a:t>VITA</a:t>
            </a:r>
            <a:endParaRPr b="1" sz="4400">
              <a:solidFill>
                <a:srgbClr val="FF0000"/>
              </a:solidFill>
              <a:latin typeface="Calibri"/>
              <a:ea typeface="Calibri"/>
              <a:cs typeface="Calibri"/>
              <a:sym typeface="Calibri"/>
            </a:endParaRPr>
          </a:p>
        </p:txBody>
      </p:sp>
      <p:sp>
        <p:nvSpPr>
          <p:cNvPr id="116" name="Google Shape;116;p17"/>
          <p:cNvSpPr txBox="1"/>
          <p:nvPr/>
        </p:nvSpPr>
        <p:spPr>
          <a:xfrm>
            <a:off x="467544" y="1340768"/>
            <a:ext cx="8424936" cy="48320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800">
                <a:solidFill>
                  <a:srgbClr val="FF0000"/>
                </a:solidFill>
                <a:latin typeface="Calibri"/>
                <a:ea typeface="Calibri"/>
                <a:cs typeface="Calibri"/>
                <a:sym typeface="Calibri"/>
              </a:rPr>
              <a:t>1844</a:t>
            </a:r>
            <a:r>
              <a:rPr lang="it-IT" sz="2800">
                <a:solidFill>
                  <a:schemeClr val="dk1"/>
                </a:solidFill>
                <a:latin typeface="Calibri"/>
                <a:ea typeface="Calibri"/>
                <a:cs typeface="Calibri"/>
                <a:sym typeface="Calibri"/>
              </a:rPr>
              <a:t> (15 ottobre): nasce a </a:t>
            </a:r>
            <a:r>
              <a:rPr b="1" lang="it-IT" sz="2800">
                <a:solidFill>
                  <a:schemeClr val="dk1"/>
                </a:solidFill>
                <a:latin typeface="Calibri"/>
                <a:ea typeface="Calibri"/>
                <a:cs typeface="Calibri"/>
                <a:sym typeface="Calibri"/>
              </a:rPr>
              <a:t>Rocken</a:t>
            </a:r>
            <a:r>
              <a:rPr lang="it-IT" sz="2800">
                <a:solidFill>
                  <a:schemeClr val="dk1"/>
                </a:solidFill>
                <a:latin typeface="Calibri"/>
                <a:ea typeface="Calibri"/>
                <a:cs typeface="Calibri"/>
                <a:sym typeface="Calibri"/>
              </a:rPr>
              <a:t>, presso Lipsia.</a:t>
            </a:r>
            <a:endParaRPr/>
          </a:p>
          <a:p>
            <a:pPr indent="0" lvl="0" marL="0" marR="0" rtl="0" algn="just">
              <a:spcBef>
                <a:spcPts val="0"/>
              </a:spcBef>
              <a:spcAft>
                <a:spcPts val="0"/>
              </a:spcAft>
              <a:buNone/>
            </a:pPr>
            <a:r>
              <a:rPr lang="it-IT" sz="2800">
                <a:solidFill>
                  <a:srgbClr val="FF0000"/>
                </a:solidFill>
                <a:latin typeface="Calibri"/>
                <a:ea typeface="Calibri"/>
                <a:cs typeface="Calibri"/>
                <a:sym typeface="Calibri"/>
              </a:rPr>
              <a:t>1849</a:t>
            </a:r>
            <a:r>
              <a:rPr lang="it-IT" sz="2800">
                <a:solidFill>
                  <a:schemeClr val="dk1"/>
                </a:solidFill>
                <a:latin typeface="Calibri"/>
                <a:ea typeface="Calibri"/>
                <a:cs typeface="Calibri"/>
                <a:sym typeface="Calibri"/>
              </a:rPr>
              <a:t>: muore il padre (tumore al cervello).</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È l’unico maschio (il fratellino muore) in una famiglia di sole donne, tra cui la </a:t>
            </a:r>
            <a:r>
              <a:rPr b="1" lang="it-IT" sz="2800">
                <a:solidFill>
                  <a:schemeClr val="dk1"/>
                </a:solidFill>
                <a:latin typeface="Calibri"/>
                <a:ea typeface="Calibri"/>
                <a:cs typeface="Calibri"/>
                <a:sym typeface="Calibri"/>
              </a:rPr>
              <a:t>sorella Elisabeth</a:t>
            </a:r>
            <a:r>
              <a:rPr lang="it-IT" sz="2800">
                <a:solidFill>
                  <a:schemeClr val="dk1"/>
                </a:solidFill>
                <a:latin typeface="Calibri"/>
                <a:ea typeface="Calibri"/>
                <a:cs typeface="Calibri"/>
                <a:sym typeface="Calibri"/>
              </a:rPr>
              <a:t>.</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Già da bambino è piuttosto </a:t>
            </a:r>
            <a:r>
              <a:rPr b="1" lang="it-IT" sz="2800">
                <a:solidFill>
                  <a:schemeClr val="dk1"/>
                </a:solidFill>
                <a:latin typeface="Calibri"/>
                <a:ea typeface="Calibri"/>
                <a:cs typeface="Calibri"/>
                <a:sym typeface="Calibri"/>
              </a:rPr>
              <a:t>taciturno, mite e isolato</a:t>
            </a:r>
            <a:r>
              <a:rPr lang="it-IT" sz="2800">
                <a:solidFill>
                  <a:schemeClr val="dk1"/>
                </a:solidFill>
                <a:latin typeface="Calibri"/>
                <a:ea typeface="Calibri"/>
                <a:cs typeface="Calibri"/>
                <a:sym typeface="Calibri"/>
              </a:rPr>
              <a:t>: educatissimo, delicato di sentimenti, vulnerabile (“Assurdamente presto, a sette anni, io sapevo già che una parola umana non mi avrebbe mai raggiunto”, </a:t>
            </a:r>
            <a:r>
              <a:rPr i="1" lang="it-IT" sz="2800">
                <a:solidFill>
                  <a:schemeClr val="dk1"/>
                </a:solidFill>
                <a:latin typeface="Calibri"/>
                <a:ea typeface="Calibri"/>
                <a:cs typeface="Calibri"/>
                <a:sym typeface="Calibri"/>
              </a:rPr>
              <a:t>Ecce homo</a:t>
            </a:r>
            <a:r>
              <a:rPr lang="it-IT" sz="2800">
                <a:solidFill>
                  <a:schemeClr val="dk1"/>
                </a:solidFill>
                <a:latin typeface="Calibri"/>
                <a:ea typeface="Calibri"/>
                <a:cs typeface="Calibri"/>
                <a:sym typeface="Calibri"/>
              </a:rPr>
              <a:t>).</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Nel </a:t>
            </a:r>
            <a:r>
              <a:rPr lang="it-IT" sz="2800">
                <a:solidFill>
                  <a:srgbClr val="FF0000"/>
                </a:solidFill>
                <a:latin typeface="Calibri"/>
                <a:ea typeface="Calibri"/>
                <a:cs typeface="Calibri"/>
                <a:sym typeface="Calibri"/>
              </a:rPr>
              <a:t>1856</a:t>
            </a:r>
            <a:r>
              <a:rPr lang="it-IT" sz="2800">
                <a:solidFill>
                  <a:schemeClr val="dk1"/>
                </a:solidFill>
                <a:latin typeface="Calibri"/>
                <a:ea typeface="Calibri"/>
                <a:cs typeface="Calibri"/>
                <a:sym typeface="Calibri"/>
              </a:rPr>
              <a:t> soffre per la prima volta di fortissimi </a:t>
            </a:r>
            <a:r>
              <a:rPr b="1" lang="it-IT" sz="2800">
                <a:solidFill>
                  <a:schemeClr val="dk1"/>
                </a:solidFill>
                <a:latin typeface="Calibri"/>
                <a:ea typeface="Calibri"/>
                <a:cs typeface="Calibri"/>
                <a:sym typeface="Calibri"/>
              </a:rPr>
              <a:t>dolori alla testa</a:t>
            </a:r>
            <a:r>
              <a:rPr lang="it-IT" sz="2800">
                <a:solidFill>
                  <a:schemeClr val="dk1"/>
                </a:solidFill>
                <a:latin typeface="Calibri"/>
                <a:ea typeface="Calibri"/>
                <a:cs typeface="Calibri"/>
                <a:sym typeface="Calibri"/>
              </a:rPr>
              <a:t> (lascia il ginnasio per un semestre).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descr="Risultati immagini per certezza" id="452" name="Google Shape;452;p62"/>
          <p:cNvPicPr preferRelativeResize="0"/>
          <p:nvPr/>
        </p:nvPicPr>
        <p:blipFill rotWithShape="1">
          <a:blip r:embed="rId3">
            <a:alphaModFix/>
          </a:blip>
          <a:srcRect b="0" l="10802" r="11779" t="0"/>
          <a:stretch/>
        </p:blipFill>
        <p:spPr>
          <a:xfrm>
            <a:off x="6804248" y="3717032"/>
            <a:ext cx="2016224" cy="1691656"/>
          </a:xfrm>
          <a:prstGeom prst="rect">
            <a:avLst/>
          </a:prstGeom>
          <a:noFill/>
          <a:ln>
            <a:noFill/>
          </a:ln>
        </p:spPr>
      </p:pic>
      <p:pic>
        <p:nvPicPr>
          <p:cNvPr descr="Risultati immagini per uomo cavo teso" id="453" name="Google Shape;453;p62"/>
          <p:cNvPicPr preferRelativeResize="0"/>
          <p:nvPr/>
        </p:nvPicPr>
        <p:blipFill rotWithShape="1">
          <a:blip r:embed="rId4">
            <a:alphaModFix/>
          </a:blip>
          <a:srcRect b="9281" l="21735" r="16841" t="5670"/>
          <a:stretch/>
        </p:blipFill>
        <p:spPr>
          <a:xfrm>
            <a:off x="2771800" y="1772816"/>
            <a:ext cx="4032448" cy="2791695"/>
          </a:xfrm>
          <a:prstGeom prst="rect">
            <a:avLst/>
          </a:prstGeom>
          <a:noFill/>
          <a:ln>
            <a:noFill/>
          </a:ln>
        </p:spPr>
      </p:pic>
      <p:pic>
        <p:nvPicPr>
          <p:cNvPr descr="Immagine correlata" id="454" name="Google Shape;454;p62"/>
          <p:cNvPicPr preferRelativeResize="0"/>
          <p:nvPr/>
        </p:nvPicPr>
        <p:blipFill rotWithShape="1">
          <a:blip r:embed="rId5">
            <a:alphaModFix/>
          </a:blip>
          <a:srcRect b="8727" l="0" r="0" t="6602"/>
          <a:stretch/>
        </p:blipFill>
        <p:spPr>
          <a:xfrm>
            <a:off x="179512" y="1340768"/>
            <a:ext cx="2553891" cy="2808312"/>
          </a:xfrm>
          <a:prstGeom prst="rect">
            <a:avLst/>
          </a:prstGeom>
          <a:noFill/>
          <a:ln>
            <a:noFill/>
          </a:ln>
        </p:spPr>
      </p:pic>
      <p:sp>
        <p:nvSpPr>
          <p:cNvPr id="455" name="Google Shape;455;p62"/>
          <p:cNvSpPr/>
          <p:nvPr/>
        </p:nvSpPr>
        <p:spPr>
          <a:xfrm>
            <a:off x="2051720" y="404664"/>
            <a:ext cx="669674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it-IT" sz="2400">
                <a:solidFill>
                  <a:schemeClr val="dk1"/>
                </a:solidFill>
                <a:latin typeface="Calibri"/>
                <a:ea typeface="Calibri"/>
                <a:cs typeface="Calibri"/>
                <a:sym typeface="Calibri"/>
              </a:rPr>
              <a:t>L’uomo è un cavo teso tra la bestia e il superuomo</a:t>
            </a:r>
            <a:endParaRPr i="1" sz="2400">
              <a:solidFill>
                <a:schemeClr val="dk1"/>
              </a:solidFill>
              <a:latin typeface="Calibri"/>
              <a:ea typeface="Calibri"/>
              <a:cs typeface="Calibri"/>
              <a:sym typeface="Calibri"/>
            </a:endParaRPr>
          </a:p>
        </p:txBody>
      </p:sp>
      <p:pic>
        <p:nvPicPr>
          <p:cNvPr id="456" name="Google Shape;456;p62"/>
          <p:cNvPicPr preferRelativeResize="0"/>
          <p:nvPr/>
        </p:nvPicPr>
        <p:blipFill>
          <a:blip r:embed="rId6">
            <a:alphaModFix/>
          </a:blip>
          <a:stretch>
            <a:fillRect/>
          </a:stretch>
        </p:blipFill>
        <p:spPr>
          <a:xfrm>
            <a:off x="1135900" y="3880325"/>
            <a:ext cx="979275" cy="1468925"/>
          </a:xfrm>
          <a:prstGeom prst="rect">
            <a:avLst/>
          </a:prstGeom>
          <a:noFill/>
          <a:ln>
            <a:noFill/>
          </a:ln>
        </p:spPr>
      </p:pic>
      <p:pic>
        <p:nvPicPr>
          <p:cNvPr descr="The best part of the 2001 A Space Odyssey movie is the opening scene.  &#10;► http://www.marcellinony.com/ ► Buy my Handmade Leather Briefcases" id="457" name="Google Shape;457;p62" title="Thus Spoke Zarathustra - Opening Scene of 2001 A Space Odyssey">
            <a:hlinkClick r:id="rId7"/>
          </p:cNvPr>
          <p:cNvPicPr preferRelativeResize="0"/>
          <p:nvPr/>
        </p:nvPicPr>
        <p:blipFill>
          <a:blip r:embed="rId8">
            <a:alphaModFix/>
          </a:blip>
          <a:stretch>
            <a:fillRect/>
          </a:stretch>
        </p:blipFill>
        <p:spPr>
          <a:xfrm>
            <a:off x="3124339" y="4853549"/>
            <a:ext cx="3327375" cy="187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3"/>
          <p:cNvSpPr txBox="1"/>
          <p:nvPr/>
        </p:nvSpPr>
        <p:spPr>
          <a:xfrm>
            <a:off x="3281375" y="507675"/>
            <a:ext cx="56403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400">
                <a:solidFill>
                  <a:schemeClr val="dk1"/>
                </a:solidFill>
              </a:rPr>
              <a:t>"</a:t>
            </a:r>
            <a:r>
              <a:rPr b="1" i="1" lang="it-IT" sz="2400">
                <a:solidFill>
                  <a:schemeClr val="dk1"/>
                </a:solidFill>
              </a:rPr>
              <a:t>Die Brücke</a:t>
            </a:r>
            <a:r>
              <a:rPr lang="it-IT" sz="2400">
                <a:solidFill>
                  <a:schemeClr val="dk1"/>
                </a:solidFill>
              </a:rPr>
              <a:t>" (Il Ponte), fondato nel 1905 a Dresda, in Sassonia, è il nome che assume il primo gruppo di artisti che verrà poi assimilato al movimento dell'</a:t>
            </a:r>
            <a:r>
              <a:rPr b="1" lang="it-IT" sz="2400">
                <a:solidFill>
                  <a:schemeClr val="hlink"/>
                </a:solidFill>
                <a:uFill>
                  <a:noFill/>
                </a:uFill>
                <a:hlinkClick r:id="rId3"/>
              </a:rPr>
              <a:t>Espressionismo tedesco</a:t>
            </a:r>
            <a:r>
              <a:rPr lang="it-IT" sz="2400">
                <a:solidFill>
                  <a:schemeClr val="dk1"/>
                </a:solidFill>
              </a:rPr>
              <a:t>. </a:t>
            </a:r>
            <a:r>
              <a:rPr lang="it-IT" sz="2400">
                <a:solidFill>
                  <a:schemeClr val="dk1"/>
                </a:solidFill>
              </a:rPr>
              <a:t>I fondatori del movimento sono quattro studenti di architettura,</a:t>
            </a:r>
            <a:r>
              <a:rPr lang="it-IT" sz="2400">
                <a:solidFill>
                  <a:schemeClr val="dk1"/>
                </a:solidFill>
                <a:uFill>
                  <a:noFill/>
                </a:uFill>
                <a:hlinkClick r:id="rId4">
                  <a:extLst>
                    <a:ext uri="{A12FA001-AC4F-418D-AE19-62706E023703}">
                      <ahyp:hlinkClr val="tx"/>
                    </a:ext>
                  </a:extLst>
                </a:hlinkClick>
              </a:rPr>
              <a:t> </a:t>
            </a:r>
            <a:r>
              <a:rPr b="1" lang="it-IT" sz="2400">
                <a:solidFill>
                  <a:schemeClr val="dk1"/>
                </a:solidFill>
                <a:uFill>
                  <a:noFill/>
                </a:uFill>
                <a:hlinkClick r:id="rId5">
                  <a:extLst>
                    <a:ext uri="{A12FA001-AC4F-418D-AE19-62706E023703}">
                      <ahyp:hlinkClr val="tx"/>
                    </a:ext>
                  </a:extLst>
                </a:hlinkClick>
              </a:rPr>
              <a:t>Kirchner</a:t>
            </a:r>
            <a:r>
              <a:rPr lang="it-IT" sz="2400">
                <a:solidFill>
                  <a:schemeClr val="dk1"/>
                </a:solidFill>
              </a:rPr>
              <a:t>, </a:t>
            </a:r>
            <a:r>
              <a:rPr b="1" lang="it-IT" sz="2400">
                <a:solidFill>
                  <a:schemeClr val="dk1"/>
                </a:solidFill>
              </a:rPr>
              <a:t>Heckel</a:t>
            </a:r>
            <a:r>
              <a:rPr lang="it-IT" sz="2400">
                <a:solidFill>
                  <a:schemeClr val="dk1"/>
                </a:solidFill>
              </a:rPr>
              <a:t>, </a:t>
            </a:r>
            <a:r>
              <a:rPr b="1" lang="it-IT" sz="2400">
                <a:solidFill>
                  <a:schemeClr val="dk1"/>
                </a:solidFill>
              </a:rPr>
              <a:t>Bleyl</a:t>
            </a:r>
            <a:r>
              <a:rPr lang="it-IT" sz="2400">
                <a:solidFill>
                  <a:schemeClr val="dk1"/>
                </a:solidFill>
              </a:rPr>
              <a:t> e </a:t>
            </a:r>
            <a:r>
              <a:rPr b="1" lang="it-IT" sz="2400">
                <a:solidFill>
                  <a:schemeClr val="dk1"/>
                </a:solidFill>
              </a:rPr>
              <a:t>Schmidt-Rottluff</a:t>
            </a:r>
            <a:endParaRPr sz="4000"/>
          </a:p>
        </p:txBody>
      </p:sp>
      <p:pic>
        <p:nvPicPr>
          <p:cNvPr id="464" name="Google Shape;464;p63"/>
          <p:cNvPicPr preferRelativeResize="0"/>
          <p:nvPr/>
        </p:nvPicPr>
        <p:blipFill>
          <a:blip r:embed="rId6">
            <a:alphaModFix/>
          </a:blip>
          <a:stretch>
            <a:fillRect/>
          </a:stretch>
        </p:blipFill>
        <p:spPr>
          <a:xfrm>
            <a:off x="388450" y="667475"/>
            <a:ext cx="2809899" cy="2820500"/>
          </a:xfrm>
          <a:prstGeom prst="rect">
            <a:avLst/>
          </a:prstGeom>
          <a:noFill/>
          <a:ln>
            <a:noFill/>
          </a:ln>
        </p:spPr>
      </p:pic>
      <p:sp>
        <p:nvSpPr>
          <p:cNvPr id="465" name="Google Shape;465;p63"/>
          <p:cNvSpPr txBox="1"/>
          <p:nvPr/>
        </p:nvSpPr>
        <p:spPr>
          <a:xfrm>
            <a:off x="591950" y="4335950"/>
            <a:ext cx="8106300" cy="195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it-IT" sz="2300">
                <a:solidFill>
                  <a:schemeClr val="dk1"/>
                </a:solidFill>
              </a:rPr>
              <a:t>“L’uomo è un cavo teso tra la bestia e il superuomo, un cavo al di sopra di un abisso. Un passaggio periglioso, un periglioso essere in cammino […] La grandezza dell’uomo è di essere </a:t>
            </a:r>
            <a:r>
              <a:rPr b="1" i="1" lang="it-IT" sz="2300">
                <a:solidFill>
                  <a:schemeClr val="dk1"/>
                </a:solidFill>
              </a:rPr>
              <a:t>un ponte</a:t>
            </a:r>
            <a:r>
              <a:rPr i="1" lang="it-IT" sz="2300">
                <a:solidFill>
                  <a:schemeClr val="dk1"/>
                </a:solidFill>
              </a:rPr>
              <a:t> non uno scopo: nell’uomo si può amare che egli sia una transizione e un tramonto” (Nietzsche)</a:t>
            </a:r>
            <a:endParaRPr sz="26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4"/>
          <p:cNvSpPr txBox="1"/>
          <p:nvPr/>
        </p:nvSpPr>
        <p:spPr>
          <a:xfrm>
            <a:off x="539552" y="476672"/>
            <a:ext cx="820891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400">
                <a:solidFill>
                  <a:srgbClr val="FF0000"/>
                </a:solidFill>
                <a:latin typeface="Calibri"/>
                <a:ea typeface="Calibri"/>
                <a:cs typeface="Calibri"/>
                <a:sym typeface="Calibri"/>
              </a:rPr>
              <a:t>SUPERUOMO</a:t>
            </a:r>
            <a:endParaRPr b="1" sz="4400">
              <a:solidFill>
                <a:srgbClr val="FF0000"/>
              </a:solidFill>
              <a:latin typeface="Calibri"/>
              <a:ea typeface="Calibri"/>
              <a:cs typeface="Calibri"/>
              <a:sym typeface="Calibri"/>
            </a:endParaRPr>
          </a:p>
        </p:txBody>
      </p:sp>
      <p:sp>
        <p:nvSpPr>
          <p:cNvPr id="471" name="Google Shape;471;p64"/>
          <p:cNvSpPr txBox="1"/>
          <p:nvPr/>
        </p:nvSpPr>
        <p:spPr>
          <a:xfrm>
            <a:off x="357158" y="1643050"/>
            <a:ext cx="8424900" cy="5017800"/>
          </a:xfrm>
          <a:prstGeom prst="rect">
            <a:avLst/>
          </a:prstGeom>
          <a:noFill/>
          <a:ln>
            <a:noFill/>
          </a:ln>
        </p:spPr>
        <p:txBody>
          <a:bodyPr anchorCtr="0" anchor="t" bIns="45700" lIns="91425" spcFirstLastPara="1" rIns="91425" wrap="square" tIns="45700">
            <a:spAutoFit/>
          </a:bodyPr>
          <a:lstStyle/>
          <a:p>
            <a:pPr indent="-203200" lvl="0" marL="0" marR="0" rtl="0" algn="just">
              <a:spcBef>
                <a:spcPts val="0"/>
              </a:spcBef>
              <a:spcAft>
                <a:spcPts val="0"/>
              </a:spcAft>
              <a:buClr>
                <a:schemeClr val="dk1"/>
              </a:buClr>
              <a:buSzPts val="3200"/>
              <a:buFont typeface="Arial"/>
              <a:buChar char="•"/>
            </a:pPr>
            <a:r>
              <a:rPr lang="it-IT" sz="3200">
                <a:solidFill>
                  <a:schemeClr val="dk1"/>
                </a:solidFill>
                <a:latin typeface="Calibri"/>
                <a:ea typeface="Calibri"/>
                <a:cs typeface="Calibri"/>
                <a:sym typeface="Calibri"/>
              </a:rPr>
              <a:t> Accetta la dimensione </a:t>
            </a:r>
            <a:r>
              <a:rPr b="1" lang="it-IT" sz="3200">
                <a:solidFill>
                  <a:schemeClr val="dk1"/>
                </a:solidFill>
                <a:latin typeface="Calibri"/>
                <a:ea typeface="Calibri"/>
                <a:cs typeface="Calibri"/>
                <a:sym typeface="Calibri"/>
              </a:rPr>
              <a:t>tragica e dionisiaca</a:t>
            </a:r>
            <a:r>
              <a:rPr lang="it-IT" sz="3200">
                <a:solidFill>
                  <a:schemeClr val="dk1"/>
                </a:solidFill>
                <a:latin typeface="Calibri"/>
                <a:ea typeface="Calibri"/>
                <a:cs typeface="Calibri"/>
                <a:sym typeface="Calibri"/>
              </a:rPr>
              <a:t> della vita, la mancanza di ogni finalità</a:t>
            </a:r>
            <a:endParaRPr/>
          </a:p>
          <a:p>
            <a:pPr indent="-203200" lvl="0" marL="0" marR="0" rtl="0" algn="just">
              <a:spcBef>
                <a:spcPts val="0"/>
              </a:spcBef>
              <a:spcAft>
                <a:spcPts val="0"/>
              </a:spcAft>
              <a:buClr>
                <a:schemeClr val="dk1"/>
              </a:buClr>
              <a:buSzPts val="3200"/>
              <a:buFont typeface="Arial"/>
              <a:buChar char="•"/>
            </a:pPr>
            <a:r>
              <a:rPr lang="it-IT" sz="3200">
                <a:solidFill>
                  <a:schemeClr val="dk1"/>
                </a:solidFill>
                <a:latin typeface="Calibri"/>
                <a:ea typeface="Calibri"/>
                <a:cs typeface="Calibri"/>
                <a:sym typeface="Calibri"/>
              </a:rPr>
              <a:t> È colui che “dice sì” – con entusiasmo – alla vita (</a:t>
            </a:r>
            <a:r>
              <a:rPr b="1" lang="it-IT" sz="3200">
                <a:solidFill>
                  <a:schemeClr val="dk1"/>
                </a:solidFill>
                <a:latin typeface="Calibri"/>
                <a:ea typeface="Calibri"/>
                <a:cs typeface="Calibri"/>
                <a:sym typeface="Calibri"/>
              </a:rPr>
              <a:t>amor fati</a:t>
            </a:r>
            <a:r>
              <a:rPr lang="it-IT" sz="3200">
                <a:solidFill>
                  <a:schemeClr val="dk1"/>
                </a:solidFill>
                <a:latin typeface="Calibri"/>
                <a:ea typeface="Calibri"/>
                <a:cs typeface="Calibri"/>
                <a:sym typeface="Calibri"/>
              </a:rPr>
              <a:t>)</a:t>
            </a:r>
            <a:endParaRPr/>
          </a:p>
          <a:p>
            <a:pPr indent="-203200" lvl="0" marL="0" marR="0" rtl="0" algn="just">
              <a:spcBef>
                <a:spcPts val="0"/>
              </a:spcBef>
              <a:spcAft>
                <a:spcPts val="0"/>
              </a:spcAft>
              <a:buClr>
                <a:schemeClr val="dk1"/>
              </a:buClr>
              <a:buSzPts val="3200"/>
              <a:buFont typeface="Arial"/>
              <a:buChar char="•"/>
            </a:pPr>
            <a:r>
              <a:rPr b="1" lang="it-IT" sz="3200">
                <a:solidFill>
                  <a:schemeClr val="dk1"/>
                </a:solidFill>
                <a:latin typeface="Calibri"/>
                <a:ea typeface="Calibri"/>
                <a:cs typeface="Calibri"/>
                <a:sym typeface="Calibri"/>
              </a:rPr>
              <a:t> Rifiuta ogni aldilà </a:t>
            </a:r>
            <a:r>
              <a:rPr lang="it-IT" sz="3200">
                <a:solidFill>
                  <a:schemeClr val="dk1"/>
                </a:solidFill>
                <a:latin typeface="Calibri"/>
                <a:ea typeface="Calibri"/>
                <a:cs typeface="Calibri"/>
                <a:sym typeface="Calibri"/>
              </a:rPr>
              <a:t>e</a:t>
            </a:r>
            <a:r>
              <a:rPr b="1" lang="it-IT" sz="3200">
                <a:solidFill>
                  <a:schemeClr val="dk1"/>
                </a:solidFill>
                <a:latin typeface="Calibri"/>
                <a:ea typeface="Calibri"/>
                <a:cs typeface="Calibri"/>
                <a:sym typeface="Calibri"/>
              </a:rPr>
              <a:t> accetta</a:t>
            </a:r>
            <a:r>
              <a:rPr lang="it-IT" sz="3200">
                <a:solidFill>
                  <a:schemeClr val="dk1"/>
                </a:solidFill>
                <a:latin typeface="Calibri"/>
                <a:ea typeface="Calibri"/>
                <a:cs typeface="Calibri"/>
                <a:sym typeface="Calibri"/>
              </a:rPr>
              <a:t> la propria</a:t>
            </a:r>
            <a:r>
              <a:rPr b="1" lang="it-IT" sz="3200">
                <a:solidFill>
                  <a:schemeClr val="dk1"/>
                </a:solidFill>
                <a:latin typeface="Calibri"/>
                <a:ea typeface="Calibri"/>
                <a:cs typeface="Calibri"/>
                <a:sym typeface="Calibri"/>
              </a:rPr>
              <a:t> “naturalità”</a:t>
            </a:r>
            <a:r>
              <a:rPr lang="it-IT" sz="3200">
                <a:solidFill>
                  <a:schemeClr val="dk1"/>
                </a:solidFill>
                <a:latin typeface="Calibri"/>
                <a:ea typeface="Calibri"/>
                <a:cs typeface="Calibri"/>
                <a:sym typeface="Calibri"/>
              </a:rPr>
              <a:t>: sa che il suo unico luogo è la terra, e sa che l’uomo è essenzialmente </a:t>
            </a:r>
            <a:r>
              <a:rPr b="1" lang="it-IT" sz="3200">
                <a:solidFill>
                  <a:schemeClr val="dk1"/>
                </a:solidFill>
                <a:latin typeface="Calibri"/>
                <a:ea typeface="Calibri"/>
                <a:cs typeface="Calibri"/>
                <a:sym typeface="Calibri"/>
              </a:rPr>
              <a:t>corpo</a:t>
            </a:r>
            <a:r>
              <a:rPr lang="it-IT" sz="3200">
                <a:solidFill>
                  <a:schemeClr val="dk1"/>
                </a:solidFill>
                <a:latin typeface="Calibri"/>
                <a:ea typeface="Calibri"/>
                <a:cs typeface="Calibri"/>
                <a:sym typeface="Calibri"/>
              </a:rPr>
              <a:t> (l’anima è un’invenzione)</a:t>
            </a:r>
            <a:endParaRPr/>
          </a:p>
          <a:p>
            <a:pPr indent="-203200" lvl="0" marL="0" marR="0" rtl="0" algn="just">
              <a:spcBef>
                <a:spcPts val="0"/>
              </a:spcBef>
              <a:spcAft>
                <a:spcPts val="0"/>
              </a:spcAft>
              <a:buClr>
                <a:schemeClr val="dk1"/>
              </a:buClr>
              <a:buSzPts val="3200"/>
              <a:buFont typeface="Arial"/>
              <a:buChar char="•"/>
            </a:pPr>
            <a:r>
              <a:rPr lang="it-IT" sz="3200">
                <a:solidFill>
                  <a:schemeClr val="dk1"/>
                </a:solidFill>
                <a:latin typeface="Calibri"/>
                <a:ea typeface="Calibri"/>
                <a:cs typeface="Calibri"/>
                <a:sym typeface="Calibri"/>
              </a:rPr>
              <a:t> Accetta la “</a:t>
            </a:r>
            <a:r>
              <a:rPr b="1" lang="it-IT" sz="3200">
                <a:solidFill>
                  <a:schemeClr val="dk1"/>
                </a:solidFill>
                <a:latin typeface="Calibri"/>
                <a:ea typeface="Calibri"/>
                <a:cs typeface="Calibri"/>
                <a:sym typeface="Calibri"/>
              </a:rPr>
              <a:t>morte di Dio</a:t>
            </a:r>
            <a:r>
              <a:rPr lang="it-IT" sz="3200">
                <a:solidFill>
                  <a:schemeClr val="dk1"/>
                </a:solidFill>
                <a:latin typeface="Calibri"/>
                <a:ea typeface="Calibri"/>
                <a:cs typeface="Calibri"/>
                <a:sym typeface="Calibri"/>
              </a:rPr>
              <a:t>” e la perdita di tutti i valori e di tutte le certezze assolute</a:t>
            </a:r>
            <a:endParaRPr sz="3200">
              <a:solidFill>
                <a:schemeClr val="dk1"/>
              </a:solidFill>
              <a:latin typeface="Calibri"/>
              <a:ea typeface="Calibri"/>
              <a:cs typeface="Calibri"/>
              <a:sym typeface="Calibri"/>
            </a:endParaRPr>
          </a:p>
        </p:txBody>
      </p:sp>
      <p:pic>
        <p:nvPicPr>
          <p:cNvPr descr="Visualizza immagine di origine" id="472" name="Google Shape;472;p64"/>
          <p:cNvPicPr preferRelativeResize="0"/>
          <p:nvPr/>
        </p:nvPicPr>
        <p:blipFill rotWithShape="1">
          <a:blip r:embed="rId3">
            <a:alphaModFix/>
          </a:blip>
          <a:srcRect b="0" l="0" r="0" t="0"/>
          <a:stretch/>
        </p:blipFill>
        <p:spPr>
          <a:xfrm>
            <a:off x="6500826" y="214290"/>
            <a:ext cx="2524099" cy="132178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5"/>
          <p:cNvSpPr txBox="1"/>
          <p:nvPr/>
        </p:nvSpPr>
        <p:spPr>
          <a:xfrm>
            <a:off x="485975" y="810450"/>
            <a:ext cx="8063100" cy="12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IT" sz="3200">
                <a:solidFill>
                  <a:schemeClr val="dk1"/>
                </a:solidFill>
                <a:latin typeface="Calibri"/>
                <a:ea typeface="Calibri"/>
                <a:cs typeface="Calibri"/>
                <a:sym typeface="Calibri"/>
              </a:rPr>
              <a:t>“E questo essere più sincero, l’io - parla del corpo e vuole pur sempre il corpo, anche quando scrive versi e fantastica e svolazza con le ali spezzate. [...]</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it-IT" sz="3200">
                <a:solidFill>
                  <a:schemeClr val="dk1"/>
                </a:solidFill>
                <a:latin typeface="Calibri"/>
                <a:ea typeface="Calibri"/>
                <a:cs typeface="Calibri"/>
                <a:sym typeface="Calibri"/>
              </a:rPr>
              <a:t>Un nuovo orgoglio mi insegnò il mio io, e io lo insegno agli uomini: </a:t>
            </a:r>
            <a:r>
              <a:rPr b="1" lang="it-IT" sz="3200">
                <a:solidFill>
                  <a:schemeClr val="dk1"/>
                </a:solidFill>
                <a:latin typeface="Calibri"/>
                <a:ea typeface="Calibri"/>
                <a:cs typeface="Calibri"/>
                <a:sym typeface="Calibri"/>
              </a:rPr>
              <a:t>non nascondere più la testa nella sabbia delle cose celesti, ma portala libera e scoperta, una testa terrena che crea un senso alla terra</a:t>
            </a:r>
            <a:r>
              <a:rPr lang="it-IT"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it-IT" sz="3200">
                <a:solidFill>
                  <a:schemeClr val="dk1"/>
                </a:solidFill>
                <a:latin typeface="Calibri"/>
                <a:ea typeface="Calibri"/>
                <a:cs typeface="Calibri"/>
                <a:sym typeface="Calibri"/>
              </a:rPr>
              <a:t>(</a:t>
            </a:r>
            <a:r>
              <a:rPr i="1" lang="it-IT" sz="3200">
                <a:solidFill>
                  <a:schemeClr val="dk1"/>
                </a:solidFill>
                <a:latin typeface="Calibri"/>
                <a:ea typeface="Calibri"/>
                <a:cs typeface="Calibri"/>
                <a:sym typeface="Calibri"/>
              </a:rPr>
              <a:t>Così parlò Zarathustra</a:t>
            </a:r>
            <a:r>
              <a:rPr lang="it-IT" sz="3200">
                <a:solidFill>
                  <a:schemeClr val="dk1"/>
                </a:solidFill>
                <a:latin typeface="Calibri"/>
                <a:ea typeface="Calibri"/>
                <a:cs typeface="Calibri"/>
                <a:sym typeface="Calibri"/>
              </a:rPr>
              <a:t>, “Dei trasmondani”)</a:t>
            </a:r>
            <a:endParaRPr sz="32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6"/>
          <p:cNvSpPr txBox="1"/>
          <p:nvPr/>
        </p:nvSpPr>
        <p:spPr>
          <a:xfrm>
            <a:off x="539552" y="476672"/>
            <a:ext cx="820891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400">
                <a:solidFill>
                  <a:srgbClr val="FF0000"/>
                </a:solidFill>
                <a:latin typeface="Calibri"/>
                <a:ea typeface="Calibri"/>
                <a:cs typeface="Calibri"/>
                <a:sym typeface="Calibri"/>
              </a:rPr>
              <a:t>SUPERUOMO</a:t>
            </a:r>
            <a:endParaRPr b="1" sz="4400">
              <a:solidFill>
                <a:srgbClr val="FF0000"/>
              </a:solidFill>
              <a:latin typeface="Calibri"/>
              <a:ea typeface="Calibri"/>
              <a:cs typeface="Calibri"/>
              <a:sym typeface="Calibri"/>
            </a:endParaRPr>
          </a:p>
        </p:txBody>
      </p:sp>
      <p:sp>
        <p:nvSpPr>
          <p:cNvPr id="484" name="Google Shape;484;p66"/>
          <p:cNvSpPr txBox="1"/>
          <p:nvPr/>
        </p:nvSpPr>
        <p:spPr>
          <a:xfrm>
            <a:off x="357158" y="1571612"/>
            <a:ext cx="8424900" cy="4525200"/>
          </a:xfrm>
          <a:prstGeom prst="rect">
            <a:avLst/>
          </a:prstGeom>
          <a:noFill/>
          <a:ln>
            <a:noFill/>
          </a:ln>
        </p:spPr>
        <p:txBody>
          <a:bodyPr anchorCtr="0" anchor="t" bIns="45700" lIns="91425" spcFirstLastPara="1" rIns="91425" wrap="square" tIns="45700">
            <a:spAutoFit/>
          </a:bodyPr>
          <a:lstStyle/>
          <a:p>
            <a:pPr indent="-228600" lvl="0" marL="0" marR="0" rtl="0" algn="just">
              <a:spcBef>
                <a:spcPts val="0"/>
              </a:spcBef>
              <a:spcAft>
                <a:spcPts val="0"/>
              </a:spcAft>
              <a:buClr>
                <a:schemeClr val="dk1"/>
              </a:buClr>
              <a:buSzPts val="3600"/>
              <a:buFont typeface="Arial"/>
              <a:buChar char="•"/>
            </a:pPr>
            <a:r>
              <a:rPr lang="it-IT" sz="3600">
                <a:solidFill>
                  <a:schemeClr val="dk1"/>
                </a:solidFill>
                <a:latin typeface="Calibri"/>
                <a:ea typeface="Calibri"/>
                <a:cs typeface="Calibri"/>
                <a:sym typeface="Calibri"/>
              </a:rPr>
              <a:t> Accetta l’idea dell’</a:t>
            </a:r>
            <a:r>
              <a:rPr b="1" lang="it-IT" sz="3600">
                <a:solidFill>
                  <a:schemeClr val="dk1"/>
                </a:solidFill>
                <a:latin typeface="Calibri"/>
                <a:ea typeface="Calibri"/>
                <a:cs typeface="Calibri"/>
                <a:sym typeface="Calibri"/>
              </a:rPr>
              <a:t>eterno ritorno </a:t>
            </a:r>
            <a:r>
              <a:rPr lang="it-IT" sz="2000">
                <a:solidFill>
                  <a:schemeClr val="dk1"/>
                </a:solidFill>
                <a:latin typeface="Calibri"/>
                <a:ea typeface="Calibri"/>
                <a:cs typeface="Calibri"/>
                <a:sym typeface="Calibri"/>
              </a:rPr>
              <a:t>(lo vedremo)</a:t>
            </a:r>
            <a:endParaRPr sz="2000">
              <a:solidFill>
                <a:schemeClr val="dk1"/>
              </a:solidFill>
              <a:latin typeface="Calibri"/>
              <a:ea typeface="Calibri"/>
              <a:cs typeface="Calibri"/>
              <a:sym typeface="Calibri"/>
            </a:endParaRPr>
          </a:p>
          <a:p>
            <a:pPr indent="-228600" lvl="0" marL="0" marR="0" rtl="0" algn="just">
              <a:spcBef>
                <a:spcPts val="0"/>
              </a:spcBef>
              <a:spcAft>
                <a:spcPts val="0"/>
              </a:spcAft>
              <a:buClr>
                <a:schemeClr val="dk1"/>
              </a:buClr>
              <a:buSzPts val="3600"/>
              <a:buFont typeface="Arial"/>
              <a:buChar char="•"/>
            </a:pPr>
            <a:r>
              <a:rPr lang="it-IT" sz="3600">
                <a:solidFill>
                  <a:schemeClr val="dk1"/>
                </a:solidFill>
                <a:latin typeface="Calibri"/>
                <a:ea typeface="Calibri"/>
                <a:cs typeface="Calibri"/>
                <a:sym typeface="Calibri"/>
              </a:rPr>
              <a:t> È colui che </a:t>
            </a:r>
            <a:r>
              <a:rPr b="1" lang="it-IT" sz="3600">
                <a:solidFill>
                  <a:schemeClr val="dk1"/>
                </a:solidFill>
                <a:latin typeface="Calibri"/>
                <a:ea typeface="Calibri"/>
                <a:cs typeface="Calibri"/>
                <a:sym typeface="Calibri"/>
              </a:rPr>
              <a:t>dal nichilismo</a:t>
            </a:r>
            <a:r>
              <a:rPr lang="it-IT" sz="3600">
                <a:solidFill>
                  <a:schemeClr val="dk1"/>
                </a:solidFill>
                <a:latin typeface="Calibri"/>
                <a:ea typeface="Calibri"/>
                <a:cs typeface="Calibri"/>
                <a:sym typeface="Calibri"/>
              </a:rPr>
              <a:t> (dal nulla che nasce dopo che tutti i valori sono stati cancellati) </a:t>
            </a:r>
            <a:r>
              <a:rPr b="1" lang="it-IT" sz="3600">
                <a:solidFill>
                  <a:schemeClr val="dk1"/>
                </a:solidFill>
                <a:latin typeface="Calibri"/>
                <a:ea typeface="Calibri"/>
                <a:cs typeface="Calibri"/>
                <a:sym typeface="Calibri"/>
              </a:rPr>
              <a:t>sa crearsi </a:t>
            </a:r>
            <a:r>
              <a:rPr b="1" i="1" lang="it-IT" sz="3600">
                <a:solidFill>
                  <a:schemeClr val="dk1"/>
                </a:solidFill>
                <a:latin typeface="Calibri"/>
                <a:ea typeface="Calibri"/>
                <a:cs typeface="Calibri"/>
                <a:sym typeface="Calibri"/>
              </a:rPr>
              <a:t>propri</a:t>
            </a:r>
            <a:r>
              <a:rPr b="1" lang="it-IT" sz="3600">
                <a:solidFill>
                  <a:schemeClr val="dk1"/>
                </a:solidFill>
                <a:latin typeface="Calibri"/>
                <a:ea typeface="Calibri"/>
                <a:cs typeface="Calibri"/>
                <a:sym typeface="Calibri"/>
              </a:rPr>
              <a:t> valori</a:t>
            </a:r>
            <a:r>
              <a:rPr lang="it-IT" sz="3600">
                <a:solidFill>
                  <a:schemeClr val="dk1"/>
                </a:solidFill>
                <a:latin typeface="Calibri"/>
                <a:ea typeface="Calibri"/>
                <a:cs typeface="Calibri"/>
                <a:sym typeface="Calibri"/>
              </a:rPr>
              <a:t> (</a:t>
            </a:r>
            <a:r>
              <a:rPr b="1" lang="it-IT" sz="3600">
                <a:solidFill>
                  <a:schemeClr val="dk1"/>
                </a:solidFill>
                <a:latin typeface="Calibri"/>
                <a:ea typeface="Calibri"/>
                <a:cs typeface="Calibri"/>
                <a:sym typeface="Calibri"/>
              </a:rPr>
              <a:t>è spirito creatore</a:t>
            </a:r>
            <a:r>
              <a:rPr lang="it-IT" sz="3600">
                <a:solidFill>
                  <a:schemeClr val="dk1"/>
                </a:solidFill>
                <a:latin typeface="Calibri"/>
                <a:ea typeface="Calibri"/>
                <a:cs typeface="Calibri"/>
                <a:sym typeface="Calibri"/>
              </a:rPr>
              <a:t>).</a:t>
            </a:r>
            <a:endParaRPr/>
          </a:p>
          <a:p>
            <a:pPr indent="-228600" lvl="0" marL="0" marR="0" rtl="0" algn="just">
              <a:spcBef>
                <a:spcPts val="0"/>
              </a:spcBef>
              <a:spcAft>
                <a:spcPts val="0"/>
              </a:spcAft>
              <a:buClr>
                <a:schemeClr val="dk1"/>
              </a:buClr>
              <a:buSzPts val="3600"/>
              <a:buFont typeface="Arial"/>
              <a:buChar char="•"/>
            </a:pPr>
            <a:r>
              <a:rPr lang="it-IT" sz="3600">
                <a:solidFill>
                  <a:schemeClr val="dk1"/>
                </a:solidFill>
                <a:latin typeface="Calibri"/>
                <a:ea typeface="Calibri"/>
                <a:cs typeface="Calibri"/>
                <a:sym typeface="Calibri"/>
              </a:rPr>
              <a:t> È l’uomo che ha compreso che tutto è </a:t>
            </a:r>
            <a:r>
              <a:rPr b="1" lang="it-IT" sz="3600">
                <a:solidFill>
                  <a:schemeClr val="dk1"/>
                </a:solidFill>
                <a:latin typeface="Calibri"/>
                <a:ea typeface="Calibri"/>
                <a:cs typeface="Calibri"/>
                <a:sym typeface="Calibri"/>
              </a:rPr>
              <a:t>volontà di potenza</a:t>
            </a:r>
            <a:r>
              <a:rPr lang="it-IT" sz="3600">
                <a:solidFill>
                  <a:schemeClr val="dk1"/>
                </a:solidFill>
                <a:latin typeface="Calibri"/>
                <a:ea typeface="Calibri"/>
                <a:cs typeface="Calibri"/>
                <a:sym typeface="Calibri"/>
              </a:rPr>
              <a:t> ed esercita la propria volontà di potenza </a:t>
            </a:r>
            <a:r>
              <a:rPr lang="it-IT" sz="2000">
                <a:solidFill>
                  <a:schemeClr val="dk1"/>
                </a:solidFill>
                <a:latin typeface="Calibri"/>
                <a:ea typeface="Calibri"/>
                <a:cs typeface="Calibri"/>
                <a:sym typeface="Calibri"/>
              </a:rPr>
              <a:t>(lo vedremo)</a:t>
            </a:r>
            <a:endParaRPr sz="3600">
              <a:solidFill>
                <a:schemeClr val="dk1"/>
              </a:solidFill>
              <a:latin typeface="Calibri"/>
              <a:ea typeface="Calibri"/>
              <a:cs typeface="Calibri"/>
              <a:sym typeface="Calibri"/>
            </a:endParaRPr>
          </a:p>
        </p:txBody>
      </p:sp>
      <p:pic>
        <p:nvPicPr>
          <p:cNvPr descr="Visualizza immagine di origine" id="485" name="Google Shape;485;p66"/>
          <p:cNvPicPr preferRelativeResize="0"/>
          <p:nvPr/>
        </p:nvPicPr>
        <p:blipFill rotWithShape="1">
          <a:blip r:embed="rId3">
            <a:alphaModFix/>
          </a:blip>
          <a:srcRect b="0" l="0" r="0" t="0"/>
          <a:stretch/>
        </p:blipFill>
        <p:spPr>
          <a:xfrm>
            <a:off x="6500826" y="214290"/>
            <a:ext cx="2524099" cy="132178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7"/>
          <p:cNvSpPr txBox="1"/>
          <p:nvPr/>
        </p:nvSpPr>
        <p:spPr>
          <a:xfrm>
            <a:off x="500034" y="285728"/>
            <a:ext cx="8136904" cy="532453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3600">
                <a:solidFill>
                  <a:schemeClr val="dk1"/>
                </a:solidFill>
                <a:latin typeface="Calibri"/>
                <a:ea typeface="Calibri"/>
                <a:cs typeface="Calibri"/>
                <a:sym typeface="Calibri"/>
              </a:rPr>
              <a:t>TRE FASI </a:t>
            </a:r>
            <a:r>
              <a:rPr lang="it-IT" sz="2800">
                <a:solidFill>
                  <a:schemeClr val="dk1"/>
                </a:solidFill>
                <a:latin typeface="Calibri"/>
                <a:ea typeface="Calibri"/>
                <a:cs typeface="Calibri"/>
                <a:sym typeface="Calibri"/>
              </a:rPr>
              <a:t>per arrivare al superuomo</a:t>
            </a:r>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a:p>
            <a:pPr indent="-177800" lvl="0" marL="0" marR="0" rtl="0" algn="ctr">
              <a:spcBef>
                <a:spcPts val="0"/>
              </a:spcBef>
              <a:spcAft>
                <a:spcPts val="0"/>
              </a:spcAft>
              <a:buClr>
                <a:schemeClr val="dk1"/>
              </a:buClr>
              <a:buSzPts val="2800"/>
              <a:buFont typeface="Calibri"/>
              <a:buChar char="-"/>
            </a:pPr>
            <a:r>
              <a:rPr lang="it-IT" sz="2800">
                <a:solidFill>
                  <a:schemeClr val="dk1"/>
                </a:solidFill>
                <a:latin typeface="Calibri"/>
                <a:ea typeface="Calibri"/>
                <a:cs typeface="Calibri"/>
                <a:sym typeface="Calibri"/>
              </a:rPr>
              <a:t> </a:t>
            </a:r>
            <a:r>
              <a:rPr lang="it-IT" sz="3600">
                <a:solidFill>
                  <a:srgbClr val="FF0000"/>
                </a:solidFill>
                <a:latin typeface="Calibri"/>
                <a:ea typeface="Calibri"/>
                <a:cs typeface="Calibri"/>
                <a:sym typeface="Calibri"/>
              </a:rPr>
              <a:t>CAMMELLO</a:t>
            </a:r>
            <a:endParaRPr sz="3600">
              <a:solidFill>
                <a:schemeClr val="dk1"/>
              </a:solidFill>
              <a:latin typeface="Calibri"/>
              <a:ea typeface="Calibri"/>
              <a:cs typeface="Calibri"/>
              <a:sym typeface="Calibri"/>
            </a:endParaRPr>
          </a:p>
          <a:p>
            <a:pPr indent="-228600" lvl="0" marL="0" marR="0" rtl="0" algn="ctr">
              <a:spcBef>
                <a:spcPts val="0"/>
              </a:spcBef>
              <a:spcAft>
                <a:spcPts val="0"/>
              </a:spcAft>
              <a:buClr>
                <a:schemeClr val="dk1"/>
              </a:buClr>
              <a:buSzPts val="3600"/>
              <a:buFont typeface="Calibri"/>
              <a:buChar char="-"/>
            </a:pPr>
            <a:r>
              <a:rPr lang="it-IT" sz="3600">
                <a:solidFill>
                  <a:schemeClr val="dk1"/>
                </a:solidFill>
                <a:latin typeface="Calibri"/>
                <a:ea typeface="Calibri"/>
                <a:cs typeface="Calibri"/>
                <a:sym typeface="Calibri"/>
              </a:rPr>
              <a:t> </a:t>
            </a:r>
            <a:r>
              <a:rPr lang="it-IT" sz="3600">
                <a:solidFill>
                  <a:srgbClr val="FF0000"/>
                </a:solidFill>
                <a:latin typeface="Calibri"/>
                <a:ea typeface="Calibri"/>
                <a:cs typeface="Calibri"/>
                <a:sym typeface="Calibri"/>
              </a:rPr>
              <a:t>LEONE</a:t>
            </a:r>
            <a:endParaRPr sz="3600">
              <a:solidFill>
                <a:schemeClr val="dk1"/>
              </a:solidFill>
              <a:latin typeface="Calibri"/>
              <a:ea typeface="Calibri"/>
              <a:cs typeface="Calibri"/>
              <a:sym typeface="Calibri"/>
            </a:endParaRPr>
          </a:p>
          <a:p>
            <a:pPr indent="-228600" lvl="0" marL="0" marR="0" rtl="0" algn="ctr">
              <a:spcBef>
                <a:spcPts val="0"/>
              </a:spcBef>
              <a:spcAft>
                <a:spcPts val="0"/>
              </a:spcAft>
              <a:buClr>
                <a:schemeClr val="dk1"/>
              </a:buClr>
              <a:buSzPts val="3600"/>
              <a:buFont typeface="Calibri"/>
              <a:buChar char="-"/>
            </a:pPr>
            <a:r>
              <a:rPr lang="it-IT" sz="3600">
                <a:solidFill>
                  <a:schemeClr val="dk1"/>
                </a:solidFill>
                <a:latin typeface="Calibri"/>
                <a:ea typeface="Calibri"/>
                <a:cs typeface="Calibri"/>
                <a:sym typeface="Calibri"/>
              </a:rPr>
              <a:t> </a:t>
            </a:r>
            <a:r>
              <a:rPr lang="it-IT" sz="3600">
                <a:solidFill>
                  <a:srgbClr val="FF0000"/>
                </a:solidFill>
                <a:latin typeface="Calibri"/>
                <a:ea typeface="Calibri"/>
                <a:cs typeface="Calibri"/>
                <a:sym typeface="Calibri"/>
              </a:rPr>
              <a:t>FANCIULLO</a:t>
            </a:r>
            <a:endParaRPr sz="3600">
              <a:solidFill>
                <a:schemeClr val="dk1"/>
              </a:solidFill>
              <a:latin typeface="Calibri"/>
              <a:ea typeface="Calibri"/>
              <a:cs typeface="Calibri"/>
              <a:sym typeface="Calibri"/>
            </a:endParaRPr>
          </a:p>
        </p:txBody>
      </p:sp>
      <p:pic>
        <p:nvPicPr>
          <p:cNvPr descr="Risultati immagini per cammello leone fanciullo" id="491" name="Google Shape;491;p67"/>
          <p:cNvPicPr preferRelativeResize="0"/>
          <p:nvPr/>
        </p:nvPicPr>
        <p:blipFill rotWithShape="1">
          <a:blip r:embed="rId3">
            <a:alphaModFix/>
          </a:blip>
          <a:srcRect b="0" l="0" r="0" t="0"/>
          <a:stretch/>
        </p:blipFill>
        <p:spPr>
          <a:xfrm>
            <a:off x="2428860" y="1000108"/>
            <a:ext cx="4582816" cy="2428892"/>
          </a:xfrm>
          <a:prstGeom prst="rect">
            <a:avLst/>
          </a:prstGeom>
          <a:noFill/>
          <a:ln>
            <a:noFill/>
          </a:ln>
        </p:spPr>
      </p:pic>
      <p:pic>
        <p:nvPicPr>
          <p:cNvPr descr="#ASpaceOdyssey #StarChild #2001" id="492" name="Google Shape;492;p67" title="2001: A Space Odyssey (1968) - Star Child Scene">
            <a:hlinkClick r:id="rId4"/>
          </p:cNvPr>
          <p:cNvPicPr preferRelativeResize="0"/>
          <p:nvPr/>
        </p:nvPicPr>
        <p:blipFill>
          <a:blip r:embed="rId5">
            <a:alphaModFix/>
          </a:blip>
          <a:stretch>
            <a:fillRect/>
          </a:stretch>
        </p:blipFill>
        <p:spPr>
          <a:xfrm>
            <a:off x="5917925" y="460927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8"/>
          <p:cNvSpPr txBox="1"/>
          <p:nvPr/>
        </p:nvSpPr>
        <p:spPr>
          <a:xfrm>
            <a:off x="571472" y="642918"/>
            <a:ext cx="8136904" cy="5509200"/>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1"/>
              </a:buClr>
              <a:buSzPts val="2800"/>
              <a:buFont typeface="Calibri"/>
              <a:buChar char="-"/>
            </a:pPr>
            <a:r>
              <a:rPr lang="it-IT" sz="2800">
                <a:solidFill>
                  <a:schemeClr val="dk1"/>
                </a:solidFill>
                <a:latin typeface="Calibri"/>
                <a:ea typeface="Calibri"/>
                <a:cs typeface="Calibri"/>
                <a:sym typeface="Calibri"/>
              </a:rPr>
              <a:t> </a:t>
            </a:r>
            <a:r>
              <a:rPr lang="it-IT" sz="3200">
                <a:solidFill>
                  <a:srgbClr val="FF0000"/>
                </a:solidFill>
                <a:latin typeface="Calibri"/>
                <a:ea typeface="Calibri"/>
                <a:cs typeface="Calibri"/>
                <a:sym typeface="Calibri"/>
              </a:rPr>
              <a:t>CAMMELLO</a:t>
            </a:r>
            <a:r>
              <a:rPr lang="it-IT" sz="3200">
                <a:solidFill>
                  <a:schemeClr val="dk1"/>
                </a:solidFill>
                <a:latin typeface="Calibri"/>
                <a:ea typeface="Calibri"/>
                <a:cs typeface="Calibri"/>
                <a:sym typeface="Calibri"/>
              </a:rPr>
              <a:t>: piega le ginocchia e si fa caricare </a:t>
            </a:r>
            <a:endParaRPr sz="32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3200"/>
              <a:buFont typeface="Calibri"/>
              <a:buNone/>
            </a:pPr>
            <a:r>
              <a:t/>
            </a:r>
            <a:endParaRPr sz="3200">
              <a:solidFill>
                <a:schemeClr val="dk1"/>
              </a:solidFill>
              <a:latin typeface="Calibri"/>
              <a:ea typeface="Calibri"/>
              <a:cs typeface="Calibri"/>
              <a:sym typeface="Calibri"/>
            </a:endParaRPr>
          </a:p>
          <a:p>
            <a:pPr indent="-203200" lvl="0" marL="0" marR="0" rtl="0" algn="just">
              <a:spcBef>
                <a:spcPts val="0"/>
              </a:spcBef>
              <a:spcAft>
                <a:spcPts val="0"/>
              </a:spcAft>
              <a:buClr>
                <a:schemeClr val="dk1"/>
              </a:buClr>
              <a:buSzPts val="3200"/>
              <a:buFont typeface="Calibri"/>
              <a:buChar char="-"/>
            </a:pPr>
            <a:r>
              <a:rPr lang="it-IT" sz="3200">
                <a:solidFill>
                  <a:schemeClr val="dk1"/>
                </a:solidFill>
                <a:latin typeface="Calibri"/>
                <a:ea typeface="Calibri"/>
                <a:cs typeface="Calibri"/>
                <a:sym typeface="Calibri"/>
              </a:rPr>
              <a:t> </a:t>
            </a:r>
            <a:r>
              <a:rPr lang="it-IT" sz="3200">
                <a:solidFill>
                  <a:srgbClr val="FF0000"/>
                </a:solidFill>
                <a:latin typeface="Calibri"/>
                <a:ea typeface="Calibri"/>
                <a:cs typeface="Calibri"/>
                <a:sym typeface="Calibri"/>
              </a:rPr>
              <a:t>LEONE</a:t>
            </a:r>
            <a:r>
              <a:rPr lang="it-IT" sz="3200">
                <a:solidFill>
                  <a:schemeClr val="dk1"/>
                </a:solidFill>
                <a:latin typeface="Calibri"/>
                <a:ea typeface="Calibri"/>
                <a:cs typeface="Calibri"/>
                <a:sym typeface="Calibri"/>
              </a:rPr>
              <a:t> (“</a:t>
            </a:r>
            <a:r>
              <a:rPr b="1" lang="it-IT" sz="3200">
                <a:solidFill>
                  <a:schemeClr val="dk1"/>
                </a:solidFill>
                <a:latin typeface="Calibri"/>
                <a:ea typeface="Calibri"/>
                <a:cs typeface="Calibri"/>
                <a:sym typeface="Calibri"/>
              </a:rPr>
              <a:t>io voglio</a:t>
            </a:r>
            <a:r>
              <a:rPr lang="it-IT" sz="3200">
                <a:solidFill>
                  <a:schemeClr val="dk1"/>
                </a:solidFill>
                <a:latin typeface="Calibri"/>
                <a:ea typeface="Calibri"/>
                <a:cs typeface="Calibri"/>
                <a:sym typeface="Calibri"/>
              </a:rPr>
              <a:t>”): si libera dalle catene con un atto di volontà (elimina quelle “certezze” illusorie di cui era carico, lotta con il grande drago – il “tu devi”)</a:t>
            </a:r>
            <a:endParaRPr/>
          </a:p>
          <a:p>
            <a:pPr indent="0" lvl="0" marL="0" marR="0" rtl="0" algn="just">
              <a:spcBef>
                <a:spcPts val="0"/>
              </a:spcBef>
              <a:spcAft>
                <a:spcPts val="0"/>
              </a:spcAft>
              <a:buNone/>
            </a:pPr>
            <a:r>
              <a:t/>
            </a:r>
            <a:endParaRPr sz="3200">
              <a:solidFill>
                <a:schemeClr val="dk1"/>
              </a:solidFill>
              <a:latin typeface="Calibri"/>
              <a:ea typeface="Calibri"/>
              <a:cs typeface="Calibri"/>
              <a:sym typeface="Calibri"/>
            </a:endParaRPr>
          </a:p>
          <a:p>
            <a:pPr indent="-203200" lvl="0" marL="0" marR="0" rtl="0" algn="just">
              <a:spcBef>
                <a:spcPts val="0"/>
              </a:spcBef>
              <a:spcAft>
                <a:spcPts val="0"/>
              </a:spcAft>
              <a:buClr>
                <a:schemeClr val="dk1"/>
              </a:buClr>
              <a:buSzPts val="3200"/>
              <a:buFont typeface="Calibri"/>
              <a:buChar char="-"/>
            </a:pPr>
            <a:r>
              <a:rPr lang="it-IT" sz="3200">
                <a:solidFill>
                  <a:schemeClr val="dk1"/>
                </a:solidFill>
                <a:latin typeface="Calibri"/>
                <a:ea typeface="Calibri"/>
                <a:cs typeface="Calibri"/>
                <a:sym typeface="Calibri"/>
              </a:rPr>
              <a:t> </a:t>
            </a:r>
            <a:r>
              <a:rPr lang="it-IT" sz="3200">
                <a:solidFill>
                  <a:srgbClr val="FF0000"/>
                </a:solidFill>
                <a:latin typeface="Calibri"/>
                <a:ea typeface="Calibri"/>
                <a:cs typeface="Calibri"/>
                <a:sym typeface="Calibri"/>
              </a:rPr>
              <a:t>FANCIULLO</a:t>
            </a:r>
            <a:r>
              <a:rPr lang="it-IT" sz="3200">
                <a:solidFill>
                  <a:schemeClr val="dk1"/>
                </a:solidFill>
                <a:latin typeface="Calibri"/>
                <a:ea typeface="Calibri"/>
                <a:cs typeface="Calibri"/>
                <a:sym typeface="Calibri"/>
              </a:rPr>
              <a:t>: creatura innocente, </a:t>
            </a:r>
            <a:r>
              <a:rPr b="1" lang="it-IT" sz="3200">
                <a:solidFill>
                  <a:schemeClr val="dk1"/>
                </a:solidFill>
                <a:latin typeface="Calibri"/>
                <a:ea typeface="Calibri"/>
                <a:cs typeface="Calibri"/>
                <a:sym typeface="Calibri"/>
              </a:rPr>
              <a:t>giocosa</a:t>
            </a:r>
            <a:r>
              <a:rPr lang="it-IT" sz="3200">
                <a:solidFill>
                  <a:schemeClr val="dk1"/>
                </a:solidFill>
                <a:latin typeface="Calibri"/>
                <a:ea typeface="Calibri"/>
                <a:cs typeface="Calibri"/>
                <a:sym typeface="Calibri"/>
              </a:rPr>
              <a:t>, che dice </a:t>
            </a:r>
            <a:r>
              <a:rPr b="1" lang="it-IT" sz="3200">
                <a:solidFill>
                  <a:schemeClr val="dk1"/>
                </a:solidFill>
                <a:latin typeface="Calibri"/>
                <a:ea typeface="Calibri"/>
                <a:cs typeface="Calibri"/>
                <a:sym typeface="Calibri"/>
              </a:rPr>
              <a:t>sì alla vita</a:t>
            </a:r>
            <a:r>
              <a:rPr lang="it-IT" sz="3200">
                <a:solidFill>
                  <a:schemeClr val="dk1"/>
                </a:solidFill>
                <a:latin typeface="Calibri"/>
                <a:ea typeface="Calibri"/>
                <a:cs typeface="Calibri"/>
                <a:sym typeface="Calibri"/>
              </a:rPr>
              <a:t> e che sa, attraverso la propria volontà di potenza, </a:t>
            </a:r>
            <a:r>
              <a:rPr b="1" lang="it-IT" sz="3200">
                <a:solidFill>
                  <a:schemeClr val="dk1"/>
                </a:solidFill>
                <a:latin typeface="Calibri"/>
                <a:ea typeface="Calibri"/>
                <a:cs typeface="Calibri"/>
                <a:sym typeface="Calibri"/>
              </a:rPr>
              <a:t>creare</a:t>
            </a:r>
            <a:r>
              <a:rPr lang="it-IT" sz="3200">
                <a:solidFill>
                  <a:schemeClr val="dk1"/>
                </a:solidFill>
                <a:latin typeface="Calibri"/>
                <a:ea typeface="Calibri"/>
                <a:cs typeface="Calibri"/>
                <a:sym typeface="Calibri"/>
              </a:rPr>
              <a:t> nuovi valori, il </a:t>
            </a:r>
            <a:r>
              <a:rPr i="1" lang="it-IT" sz="3200">
                <a:solidFill>
                  <a:schemeClr val="dk1"/>
                </a:solidFill>
                <a:latin typeface="Calibri"/>
                <a:ea typeface="Calibri"/>
                <a:cs typeface="Calibri"/>
                <a:sym typeface="Calibri"/>
              </a:rPr>
              <a:t>suo</a:t>
            </a:r>
            <a:r>
              <a:rPr lang="it-IT" sz="3200">
                <a:solidFill>
                  <a:schemeClr val="dk1"/>
                </a:solidFill>
                <a:latin typeface="Calibri"/>
                <a:ea typeface="Calibri"/>
                <a:cs typeface="Calibri"/>
                <a:sym typeface="Calibri"/>
              </a:rPr>
              <a:t> mondo</a:t>
            </a:r>
            <a:endParaRPr sz="320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9"/>
          <p:cNvSpPr txBox="1"/>
          <p:nvPr/>
        </p:nvSpPr>
        <p:spPr>
          <a:xfrm>
            <a:off x="251520" y="260648"/>
            <a:ext cx="8640960" cy="60016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it-IT" sz="2400">
                <a:solidFill>
                  <a:schemeClr val="dk1"/>
                </a:solidFill>
                <a:latin typeface="Calibri"/>
                <a:ea typeface="Calibri"/>
                <a:cs typeface="Calibri"/>
                <a:sym typeface="Calibri"/>
              </a:rPr>
              <a:t>“Le tre metamorfosi</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Tre metamorfosi io vi nomino dello spirito: come lo spirito diventa cammello, e il cammello leone, e infine il leone fanciullo.</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Molte </a:t>
            </a:r>
            <a:r>
              <a:rPr b="1" lang="it-IT" sz="2400">
                <a:solidFill>
                  <a:schemeClr val="dk1"/>
                </a:solidFill>
                <a:latin typeface="Calibri"/>
                <a:ea typeface="Calibri"/>
                <a:cs typeface="Calibri"/>
                <a:sym typeface="Calibri"/>
              </a:rPr>
              <a:t>cose pesanti </a:t>
            </a:r>
            <a:r>
              <a:rPr lang="it-IT" sz="2400">
                <a:solidFill>
                  <a:schemeClr val="dk1"/>
                </a:solidFill>
                <a:latin typeface="Calibri"/>
                <a:ea typeface="Calibri"/>
                <a:cs typeface="Calibri"/>
                <a:sym typeface="Calibri"/>
              </a:rPr>
              <a:t>vi sono per lo spirito, lo spirito forte e paziente nel quale abita la </a:t>
            </a:r>
            <a:r>
              <a:rPr b="1" lang="it-IT" sz="2400">
                <a:solidFill>
                  <a:schemeClr val="dk1"/>
                </a:solidFill>
                <a:latin typeface="Calibri"/>
                <a:ea typeface="Calibri"/>
                <a:cs typeface="Calibri"/>
                <a:sym typeface="Calibri"/>
              </a:rPr>
              <a:t>venerazione</a:t>
            </a:r>
            <a:r>
              <a:rPr lang="it-IT" sz="2400">
                <a:solidFill>
                  <a:schemeClr val="dk1"/>
                </a:solidFill>
                <a:latin typeface="Calibri"/>
                <a:ea typeface="Calibri"/>
                <a:cs typeface="Calibri"/>
                <a:sym typeface="Calibri"/>
              </a:rPr>
              <a:t>: la sua forza </a:t>
            </a:r>
            <a:r>
              <a:rPr b="1" lang="it-IT" sz="2400">
                <a:solidFill>
                  <a:schemeClr val="dk1"/>
                </a:solidFill>
                <a:latin typeface="Calibri"/>
                <a:ea typeface="Calibri"/>
                <a:cs typeface="Calibri"/>
                <a:sym typeface="Calibri"/>
              </a:rPr>
              <a:t>anela</a:t>
            </a:r>
            <a:r>
              <a:rPr lang="it-IT" sz="2400">
                <a:solidFill>
                  <a:schemeClr val="dk1"/>
                </a:solidFill>
                <a:latin typeface="Calibri"/>
                <a:ea typeface="Calibri"/>
                <a:cs typeface="Calibri"/>
                <a:sym typeface="Calibri"/>
              </a:rPr>
              <a:t> verso le cose pesanti, più difficili a portare.</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Che cosa è gravoso? domanda lo spirito paziente e </a:t>
            </a:r>
            <a:r>
              <a:rPr b="1" lang="it-IT" sz="2400">
                <a:solidFill>
                  <a:schemeClr val="dk1"/>
                </a:solidFill>
                <a:latin typeface="Calibri"/>
                <a:ea typeface="Calibri"/>
                <a:cs typeface="Calibri"/>
                <a:sym typeface="Calibri"/>
              </a:rPr>
              <a:t>piega le ginocchia</a:t>
            </a:r>
            <a:r>
              <a:rPr lang="it-IT" sz="2400">
                <a:solidFill>
                  <a:schemeClr val="dk1"/>
                </a:solidFill>
                <a:latin typeface="Calibri"/>
                <a:ea typeface="Calibri"/>
                <a:cs typeface="Calibri"/>
                <a:sym typeface="Calibri"/>
              </a:rPr>
              <a:t>, come il </a:t>
            </a:r>
            <a:r>
              <a:rPr lang="it-IT" sz="2400">
                <a:solidFill>
                  <a:srgbClr val="FF0000"/>
                </a:solidFill>
                <a:latin typeface="Calibri"/>
                <a:ea typeface="Calibri"/>
                <a:cs typeface="Calibri"/>
                <a:sym typeface="Calibri"/>
              </a:rPr>
              <a:t>cammello</a:t>
            </a:r>
            <a:r>
              <a:rPr lang="it-IT" sz="2400">
                <a:solidFill>
                  <a:schemeClr val="dk1"/>
                </a:solidFill>
                <a:latin typeface="Calibri"/>
                <a:ea typeface="Calibri"/>
                <a:cs typeface="Calibri"/>
                <a:sym typeface="Calibri"/>
              </a:rPr>
              <a:t>, e vuol essere ben caricato.</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Qual è la cosa più gravosa da portare, eroi? così chiede lo spirito paziente, affinché io la prenda su di me e possa rallegrarmi della mia robustezza.</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Non è forse questo: umiliarsi per far male alla propria alterigia? Far rilucere la propria follia per deridere la propria saggezza? […]</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Oppure è: essere ammalato e mandare a casa coloro che vogliono consolarti, e invece fare amicizia coi sordi, che mai odono ciò che tu vuoi?</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70"/>
          <p:cNvSpPr txBox="1"/>
          <p:nvPr/>
        </p:nvSpPr>
        <p:spPr>
          <a:xfrm>
            <a:off x="251520" y="260648"/>
            <a:ext cx="8640960" cy="60016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400">
                <a:solidFill>
                  <a:schemeClr val="dk1"/>
                </a:solidFill>
                <a:latin typeface="Calibri"/>
                <a:ea typeface="Calibri"/>
                <a:cs typeface="Calibri"/>
                <a:sym typeface="Calibri"/>
              </a:rPr>
              <a:t>Oppure è: scendere nell’acqua sporca, purché sia l’acqua della verità, senza respingere rane fredde o caldi rospi?</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Oppure è: amare quelli che ci disprezzano e porgere la mano allo spettro quando ci vuol fare paura?</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Tutte queste cose, le più gravose da portare, lo spirito paziente prende su di sé: come il cammello che corre in fretta nel deserto sotto il suo carico, così corre anche lui nel suo deserto.</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Ma là dove il deserto è più solitario avviene la </a:t>
            </a:r>
            <a:r>
              <a:rPr b="1" lang="it-IT" sz="2400">
                <a:solidFill>
                  <a:schemeClr val="dk1"/>
                </a:solidFill>
                <a:latin typeface="Calibri"/>
                <a:ea typeface="Calibri"/>
                <a:cs typeface="Calibri"/>
                <a:sym typeface="Calibri"/>
              </a:rPr>
              <a:t>seconda metamorfosi</a:t>
            </a:r>
            <a:r>
              <a:rPr lang="it-IT" sz="2400">
                <a:solidFill>
                  <a:schemeClr val="dk1"/>
                </a:solidFill>
                <a:latin typeface="Calibri"/>
                <a:ea typeface="Calibri"/>
                <a:cs typeface="Calibri"/>
                <a:sym typeface="Calibri"/>
              </a:rPr>
              <a:t>: qui lo spirito diventa </a:t>
            </a:r>
            <a:r>
              <a:rPr lang="it-IT" sz="2400">
                <a:solidFill>
                  <a:srgbClr val="FF0000"/>
                </a:solidFill>
                <a:latin typeface="Calibri"/>
                <a:ea typeface="Calibri"/>
                <a:cs typeface="Calibri"/>
                <a:sym typeface="Calibri"/>
              </a:rPr>
              <a:t>leone</a:t>
            </a:r>
            <a:r>
              <a:rPr lang="it-IT" sz="2400">
                <a:solidFill>
                  <a:schemeClr val="dk1"/>
                </a:solidFill>
                <a:latin typeface="Calibri"/>
                <a:ea typeface="Calibri"/>
                <a:cs typeface="Calibri"/>
                <a:sym typeface="Calibri"/>
              </a:rPr>
              <a:t>, egli vuol come preda la </a:t>
            </a:r>
            <a:r>
              <a:rPr b="1" lang="it-IT" sz="2400">
                <a:solidFill>
                  <a:schemeClr val="dk1"/>
                </a:solidFill>
                <a:latin typeface="Calibri"/>
                <a:ea typeface="Calibri"/>
                <a:cs typeface="Calibri"/>
                <a:sym typeface="Calibri"/>
              </a:rPr>
              <a:t>sua libertà </a:t>
            </a:r>
            <a:r>
              <a:rPr lang="it-IT" sz="2400">
                <a:solidFill>
                  <a:schemeClr val="dk1"/>
                </a:solidFill>
                <a:latin typeface="Calibri"/>
                <a:ea typeface="Calibri"/>
                <a:cs typeface="Calibri"/>
                <a:sym typeface="Calibri"/>
              </a:rPr>
              <a:t>ed essere signore nel proprio deserto.</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Qui cerca il suo ultimo signore: il nemico di lui e del suo ultimo dio vuol egli diventare, </a:t>
            </a:r>
            <a:r>
              <a:rPr b="1" lang="it-IT" sz="2400">
                <a:solidFill>
                  <a:schemeClr val="dk1"/>
                </a:solidFill>
                <a:latin typeface="Calibri"/>
                <a:ea typeface="Calibri"/>
                <a:cs typeface="Calibri"/>
                <a:sym typeface="Calibri"/>
              </a:rPr>
              <a:t>con il grande drago vuol egli combattere </a:t>
            </a:r>
            <a:r>
              <a:rPr lang="it-IT" sz="2400">
                <a:solidFill>
                  <a:schemeClr val="dk1"/>
                </a:solidFill>
                <a:latin typeface="Calibri"/>
                <a:ea typeface="Calibri"/>
                <a:cs typeface="Calibri"/>
                <a:sym typeface="Calibri"/>
              </a:rPr>
              <a:t>per la vittoria.</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Chi è il grande drago, che lo spirito non vuol più chiamare signore e dio? “</a:t>
            </a:r>
            <a:r>
              <a:rPr b="1" lang="it-IT" sz="2400">
                <a:solidFill>
                  <a:schemeClr val="dk1"/>
                </a:solidFill>
                <a:latin typeface="Calibri"/>
                <a:ea typeface="Calibri"/>
                <a:cs typeface="Calibri"/>
                <a:sym typeface="Calibri"/>
              </a:rPr>
              <a:t>Tu devi</a:t>
            </a:r>
            <a:r>
              <a:rPr lang="it-IT" sz="2400">
                <a:solidFill>
                  <a:schemeClr val="dk1"/>
                </a:solidFill>
                <a:latin typeface="Calibri"/>
                <a:ea typeface="Calibri"/>
                <a:cs typeface="Calibri"/>
                <a:sym typeface="Calibri"/>
              </a:rPr>
              <a:t>” si chiama il grande drago. Ma lo spirito del leone dice “io voglio”.</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71"/>
          <p:cNvSpPr txBox="1"/>
          <p:nvPr/>
        </p:nvSpPr>
        <p:spPr>
          <a:xfrm>
            <a:off x="251520" y="260648"/>
            <a:ext cx="8640960" cy="63709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400">
                <a:solidFill>
                  <a:schemeClr val="dk1"/>
                </a:solidFill>
                <a:latin typeface="Calibri"/>
                <a:ea typeface="Calibri"/>
                <a:cs typeface="Calibri"/>
                <a:sym typeface="Calibri"/>
              </a:rPr>
              <a:t>“Tu devi” gli sbarra il cammino, un rettile dalle squame scintillanti come l’oro, e su ogni squama splende a lettere d’oro “tu devi!”.</a:t>
            </a:r>
            <a:endParaRPr/>
          </a:p>
          <a:p>
            <a:pPr indent="0" lvl="0" marL="0" marR="0" rtl="0" algn="just">
              <a:spcBef>
                <a:spcPts val="0"/>
              </a:spcBef>
              <a:spcAft>
                <a:spcPts val="0"/>
              </a:spcAft>
              <a:buNone/>
            </a:pPr>
            <a:r>
              <a:rPr b="1" lang="it-IT" sz="2400">
                <a:solidFill>
                  <a:schemeClr val="dk1"/>
                </a:solidFill>
                <a:latin typeface="Calibri"/>
                <a:ea typeface="Calibri"/>
                <a:cs typeface="Calibri"/>
                <a:sym typeface="Calibri"/>
              </a:rPr>
              <a:t>Valori millenari </a:t>
            </a:r>
            <a:r>
              <a:rPr lang="it-IT" sz="2400">
                <a:solidFill>
                  <a:schemeClr val="dk1"/>
                </a:solidFill>
                <a:latin typeface="Calibri"/>
                <a:ea typeface="Calibri"/>
                <a:cs typeface="Calibri"/>
                <a:sym typeface="Calibri"/>
              </a:rPr>
              <a:t>rilucono su queste squame e così parla il più possente dei draghi: “tutti i valori delle cose – risplendono su di me”.</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a:t>
            </a:r>
            <a:r>
              <a:rPr b="1" lang="it-IT" sz="2400">
                <a:solidFill>
                  <a:schemeClr val="dk1"/>
                </a:solidFill>
                <a:latin typeface="Calibri"/>
                <a:ea typeface="Calibri"/>
                <a:cs typeface="Calibri"/>
                <a:sym typeface="Calibri"/>
              </a:rPr>
              <a:t>Tutti i valori sono già stati creati</a:t>
            </a:r>
            <a:r>
              <a:rPr lang="it-IT" sz="2400">
                <a:solidFill>
                  <a:schemeClr val="dk1"/>
                </a:solidFill>
                <a:latin typeface="Calibri"/>
                <a:ea typeface="Calibri"/>
                <a:cs typeface="Calibri"/>
                <a:sym typeface="Calibri"/>
              </a:rPr>
              <a:t>, e io sono – ogni valore creato. In verità non ha da essere più alcun “io voglio!””. Così parla il drago.</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Fratelli, perché il leone è necessario allo spirito? Perché non basta la bestia da soma, che a tutto rinuncia ed è piena di venerazione?</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Creare valori nuovi – di ciò il leone non è ancora capace: ma </a:t>
            </a:r>
            <a:r>
              <a:rPr b="1" lang="it-IT" sz="2400">
                <a:solidFill>
                  <a:schemeClr val="dk1"/>
                </a:solidFill>
                <a:latin typeface="Calibri"/>
                <a:ea typeface="Calibri"/>
                <a:cs typeface="Calibri"/>
                <a:sym typeface="Calibri"/>
              </a:rPr>
              <a:t>crearsi la libertà per una nuova creazione </a:t>
            </a:r>
            <a:r>
              <a:rPr lang="it-IT" sz="2400">
                <a:solidFill>
                  <a:schemeClr val="dk1"/>
                </a:solidFill>
                <a:latin typeface="Calibri"/>
                <a:ea typeface="Calibri"/>
                <a:cs typeface="Calibri"/>
                <a:sym typeface="Calibri"/>
              </a:rPr>
              <a:t>– di questo è capace la potenza del leone.</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Crearsi la libertà e un sacro no anche verso il dovere: per questo, fratelli, è necessario il leone.</a:t>
            </a:r>
            <a:endParaRPr/>
          </a:p>
          <a:p>
            <a:pPr indent="0" lvl="0" marL="0" marR="0" rtl="0" algn="just">
              <a:spcBef>
                <a:spcPts val="0"/>
              </a:spcBef>
              <a:spcAft>
                <a:spcPts val="0"/>
              </a:spcAft>
              <a:buNone/>
            </a:pPr>
            <a:r>
              <a:rPr b="1" lang="it-IT" sz="2400">
                <a:solidFill>
                  <a:schemeClr val="dk1"/>
                </a:solidFill>
                <a:latin typeface="Calibri"/>
                <a:ea typeface="Calibri"/>
                <a:cs typeface="Calibri"/>
                <a:sym typeface="Calibri"/>
              </a:rPr>
              <a:t>Prendersi il diritto per valori nuovi </a:t>
            </a:r>
            <a:r>
              <a:rPr lang="it-IT" sz="2400">
                <a:solidFill>
                  <a:schemeClr val="dk1"/>
                </a:solidFill>
                <a:latin typeface="Calibri"/>
                <a:ea typeface="Calibri"/>
                <a:cs typeface="Calibri"/>
                <a:sym typeface="Calibri"/>
              </a:rPr>
              <a:t>– questo è il più terribile atto di prendere, per uno spirito paziente e venerante. In verità è un depredare per lui e il compito di una bestia da preda.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nvSpPr>
        <p:spPr>
          <a:xfrm>
            <a:off x="431532" y="510910"/>
            <a:ext cx="8280900" cy="5264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800">
                <a:solidFill>
                  <a:srgbClr val="FF0000"/>
                </a:solidFill>
                <a:latin typeface="Calibri"/>
                <a:ea typeface="Calibri"/>
                <a:cs typeface="Calibri"/>
                <a:sym typeface="Calibri"/>
              </a:rPr>
              <a:t>1858</a:t>
            </a:r>
            <a:r>
              <a:rPr lang="it-IT" sz="2800">
                <a:solidFill>
                  <a:schemeClr val="dk1"/>
                </a:solidFill>
                <a:latin typeface="Calibri"/>
                <a:ea typeface="Calibri"/>
                <a:cs typeface="Calibri"/>
                <a:sym typeface="Calibri"/>
              </a:rPr>
              <a:t>: al </a:t>
            </a:r>
            <a:r>
              <a:rPr i="1" lang="it-IT" sz="2800">
                <a:solidFill>
                  <a:schemeClr val="dk1"/>
                </a:solidFill>
                <a:latin typeface="Calibri"/>
                <a:ea typeface="Calibri"/>
                <a:cs typeface="Calibri"/>
                <a:sym typeface="Calibri"/>
              </a:rPr>
              <a:t>Collegio Reale di Pforta </a:t>
            </a:r>
            <a:r>
              <a:rPr lang="it-IT" sz="2800">
                <a:solidFill>
                  <a:schemeClr val="dk1"/>
                </a:solidFill>
                <a:latin typeface="Calibri"/>
                <a:ea typeface="Calibri"/>
                <a:cs typeface="Calibri"/>
                <a:sym typeface="Calibri"/>
              </a:rPr>
              <a:t>studia soprattutto materie umanistiche come il greco, il latino, la filologia, i classici tedeschi (poco matematica, per la quale rischiò la bocciatura alla maturità…)</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Si iscrive alla </a:t>
            </a:r>
            <a:r>
              <a:rPr b="1" lang="it-IT" sz="2800">
                <a:solidFill>
                  <a:schemeClr val="dk1"/>
                </a:solidFill>
                <a:latin typeface="Calibri"/>
                <a:ea typeface="Calibri"/>
                <a:cs typeface="Calibri"/>
                <a:sym typeface="Calibri"/>
              </a:rPr>
              <a:t>facoltà di teologia a Bonn </a:t>
            </a:r>
            <a:r>
              <a:rPr lang="it-IT" sz="2800">
                <a:solidFill>
                  <a:schemeClr val="dk1"/>
                </a:solidFill>
                <a:latin typeface="Calibri"/>
                <a:ea typeface="Calibri"/>
                <a:cs typeface="Calibri"/>
                <a:sym typeface="Calibri"/>
              </a:rPr>
              <a:t>(il padre e i nonni erano pastori protestanti); nel </a:t>
            </a:r>
            <a:r>
              <a:rPr lang="it-IT" sz="2800">
                <a:solidFill>
                  <a:srgbClr val="FF0000"/>
                </a:solidFill>
                <a:latin typeface="Calibri"/>
                <a:ea typeface="Calibri"/>
                <a:cs typeface="Calibri"/>
                <a:sym typeface="Calibri"/>
              </a:rPr>
              <a:t>1865</a:t>
            </a:r>
            <a:r>
              <a:rPr lang="it-IT" sz="2800">
                <a:solidFill>
                  <a:schemeClr val="dk1"/>
                </a:solidFill>
                <a:latin typeface="Calibri"/>
                <a:ea typeface="Calibri"/>
                <a:cs typeface="Calibri"/>
                <a:sym typeface="Calibri"/>
              </a:rPr>
              <a:t> però decide di </a:t>
            </a:r>
            <a:r>
              <a:rPr b="1" lang="it-IT" sz="2800">
                <a:solidFill>
                  <a:schemeClr val="dk1"/>
                </a:solidFill>
                <a:latin typeface="Calibri"/>
                <a:ea typeface="Calibri"/>
                <a:cs typeface="Calibri"/>
                <a:sym typeface="Calibri"/>
              </a:rPr>
              <a:t>abbandonare teologia per filologia </a:t>
            </a:r>
            <a:r>
              <a:rPr lang="it-IT" sz="2800">
                <a:solidFill>
                  <a:schemeClr val="dk1"/>
                </a:solidFill>
                <a:latin typeface="Calibri"/>
                <a:ea typeface="Calibri"/>
                <a:cs typeface="Calibri"/>
                <a:sym typeface="Calibri"/>
              </a:rPr>
              <a:t>e dal </a:t>
            </a:r>
            <a:r>
              <a:rPr lang="it-IT" sz="2800">
                <a:solidFill>
                  <a:srgbClr val="FF0000"/>
                </a:solidFill>
                <a:latin typeface="Calibri"/>
                <a:ea typeface="Calibri"/>
                <a:cs typeface="Calibri"/>
                <a:sym typeface="Calibri"/>
              </a:rPr>
              <a:t>1866</a:t>
            </a:r>
            <a:r>
              <a:rPr lang="it-IT" sz="2800">
                <a:solidFill>
                  <a:schemeClr val="dk1"/>
                </a:solidFill>
                <a:latin typeface="Calibri"/>
                <a:ea typeface="Calibri"/>
                <a:cs typeface="Calibri"/>
                <a:sym typeface="Calibri"/>
              </a:rPr>
              <a:t> lascia l’Università di Bonn per quella di </a:t>
            </a:r>
            <a:r>
              <a:rPr b="1" lang="it-IT" sz="2800">
                <a:solidFill>
                  <a:schemeClr val="dk1"/>
                </a:solidFill>
                <a:latin typeface="Calibri"/>
                <a:ea typeface="Calibri"/>
                <a:cs typeface="Calibri"/>
                <a:sym typeface="Calibri"/>
              </a:rPr>
              <a:t>Lipsia</a:t>
            </a:r>
            <a:r>
              <a:rPr lang="it-IT" sz="2800">
                <a:solidFill>
                  <a:schemeClr val="dk1"/>
                </a:solidFill>
                <a:latin typeface="Calibri"/>
                <a:ea typeface="Calibri"/>
                <a:cs typeface="Calibri"/>
                <a:sym typeface="Calibri"/>
              </a:rPr>
              <a:t>, dove il prof. </a:t>
            </a:r>
            <a:r>
              <a:rPr b="1" lang="it-IT" sz="2800">
                <a:solidFill>
                  <a:schemeClr val="dk1"/>
                </a:solidFill>
                <a:latin typeface="Calibri"/>
                <a:ea typeface="Calibri"/>
                <a:cs typeface="Calibri"/>
                <a:sym typeface="Calibri"/>
              </a:rPr>
              <a:t>Ritschl</a:t>
            </a:r>
            <a:r>
              <a:rPr lang="it-IT" sz="2800">
                <a:solidFill>
                  <a:schemeClr val="dk1"/>
                </a:solidFill>
                <a:latin typeface="Calibri"/>
                <a:ea typeface="Calibri"/>
                <a:cs typeface="Calibri"/>
                <a:sym typeface="Calibri"/>
              </a:rPr>
              <a:t> lo prende sotto la sua ala</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Legge </a:t>
            </a:r>
            <a:r>
              <a:rPr b="1" i="1" lang="it-IT" sz="2800">
                <a:solidFill>
                  <a:schemeClr val="dk1"/>
                </a:solidFill>
                <a:latin typeface="Calibri"/>
                <a:ea typeface="Calibri"/>
                <a:cs typeface="Calibri"/>
                <a:sym typeface="Calibri"/>
              </a:rPr>
              <a:t>Il mondo come volontà e rappresentazione</a:t>
            </a:r>
            <a:r>
              <a:rPr lang="it-IT" sz="2800">
                <a:solidFill>
                  <a:schemeClr val="dk1"/>
                </a:solidFill>
                <a:latin typeface="Calibri"/>
                <a:ea typeface="Calibri"/>
                <a:cs typeface="Calibri"/>
                <a:sym typeface="Calibri"/>
              </a:rPr>
              <a:t>, divorato (così dice) in quattro notti praticamente insonni e comincia a interessarsi di filosofia.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72"/>
          <p:cNvSpPr txBox="1"/>
          <p:nvPr/>
        </p:nvSpPr>
        <p:spPr>
          <a:xfrm>
            <a:off x="251520" y="260648"/>
            <a:ext cx="8640960" cy="563231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400">
                <a:solidFill>
                  <a:schemeClr val="dk1"/>
                </a:solidFill>
                <a:latin typeface="Calibri"/>
                <a:ea typeface="Calibri"/>
                <a:cs typeface="Calibri"/>
                <a:sym typeface="Calibri"/>
              </a:rPr>
              <a:t>Un tempo egli amava come la cosa più sacra il “tu devi”: ora è costretto a trovare </a:t>
            </a:r>
            <a:r>
              <a:rPr b="1" lang="it-IT" sz="2400">
                <a:solidFill>
                  <a:schemeClr val="dk1"/>
                </a:solidFill>
                <a:latin typeface="Calibri"/>
                <a:ea typeface="Calibri"/>
                <a:cs typeface="Calibri"/>
                <a:sym typeface="Calibri"/>
              </a:rPr>
              <a:t>illusione e arbitrio anche nelle cose più sacre</a:t>
            </a:r>
            <a:r>
              <a:rPr lang="it-IT" sz="2400">
                <a:solidFill>
                  <a:schemeClr val="dk1"/>
                </a:solidFill>
                <a:latin typeface="Calibri"/>
                <a:ea typeface="Calibri"/>
                <a:cs typeface="Calibri"/>
                <a:sym typeface="Calibri"/>
              </a:rPr>
              <a:t>, per predar via libertà dal suo amore: per questa rapina occorre il leone.</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Ma ditemi, fratelli, che cosa sa fare il </a:t>
            </a:r>
            <a:r>
              <a:rPr lang="it-IT" sz="2400">
                <a:solidFill>
                  <a:srgbClr val="FF0000"/>
                </a:solidFill>
                <a:latin typeface="Calibri"/>
                <a:ea typeface="Calibri"/>
                <a:cs typeface="Calibri"/>
                <a:sym typeface="Calibri"/>
              </a:rPr>
              <a:t>fanciullo</a:t>
            </a:r>
            <a:r>
              <a:rPr lang="it-IT" sz="2400">
                <a:solidFill>
                  <a:schemeClr val="dk1"/>
                </a:solidFill>
                <a:latin typeface="Calibri"/>
                <a:ea typeface="Calibri"/>
                <a:cs typeface="Calibri"/>
                <a:sym typeface="Calibri"/>
              </a:rPr>
              <a:t>, che neppure il leone era in grado di fare? Perché il leone rapace deve anche diventare un fanciullo?</a:t>
            </a:r>
            <a:endParaRPr/>
          </a:p>
          <a:p>
            <a:pPr indent="0" lvl="0" marL="0" marR="0" rtl="0" algn="just">
              <a:spcBef>
                <a:spcPts val="0"/>
              </a:spcBef>
              <a:spcAft>
                <a:spcPts val="0"/>
              </a:spcAft>
              <a:buNone/>
            </a:pPr>
            <a:r>
              <a:rPr b="1" lang="it-IT" sz="2400">
                <a:solidFill>
                  <a:schemeClr val="dk1"/>
                </a:solidFill>
                <a:latin typeface="Calibri"/>
                <a:ea typeface="Calibri"/>
                <a:cs typeface="Calibri"/>
                <a:sym typeface="Calibri"/>
              </a:rPr>
              <a:t>Innocenza</a:t>
            </a:r>
            <a:r>
              <a:rPr lang="it-IT" sz="2400">
                <a:solidFill>
                  <a:schemeClr val="dk1"/>
                </a:solidFill>
                <a:latin typeface="Calibri"/>
                <a:ea typeface="Calibri"/>
                <a:cs typeface="Calibri"/>
                <a:sym typeface="Calibri"/>
              </a:rPr>
              <a:t> è il fanciullo e </a:t>
            </a:r>
            <a:r>
              <a:rPr b="1" lang="it-IT" sz="2400">
                <a:solidFill>
                  <a:schemeClr val="dk1"/>
                </a:solidFill>
                <a:latin typeface="Calibri"/>
                <a:ea typeface="Calibri"/>
                <a:cs typeface="Calibri"/>
                <a:sym typeface="Calibri"/>
              </a:rPr>
              <a:t>oblio</a:t>
            </a:r>
            <a:r>
              <a:rPr lang="it-IT" sz="2400">
                <a:solidFill>
                  <a:schemeClr val="dk1"/>
                </a:solidFill>
                <a:latin typeface="Calibri"/>
                <a:ea typeface="Calibri"/>
                <a:cs typeface="Calibri"/>
                <a:sym typeface="Calibri"/>
              </a:rPr>
              <a:t>, un </a:t>
            </a:r>
            <a:r>
              <a:rPr b="1" lang="it-IT" sz="2400">
                <a:solidFill>
                  <a:schemeClr val="dk1"/>
                </a:solidFill>
                <a:latin typeface="Calibri"/>
                <a:ea typeface="Calibri"/>
                <a:cs typeface="Calibri"/>
                <a:sym typeface="Calibri"/>
              </a:rPr>
              <a:t>nuovo inizio</a:t>
            </a:r>
            <a:r>
              <a:rPr lang="it-IT" sz="2400">
                <a:solidFill>
                  <a:schemeClr val="dk1"/>
                </a:solidFill>
                <a:latin typeface="Calibri"/>
                <a:ea typeface="Calibri"/>
                <a:cs typeface="Calibri"/>
                <a:sym typeface="Calibri"/>
              </a:rPr>
              <a:t>, un </a:t>
            </a:r>
            <a:r>
              <a:rPr b="1" lang="it-IT" sz="2400">
                <a:solidFill>
                  <a:schemeClr val="dk1"/>
                </a:solidFill>
                <a:latin typeface="Calibri"/>
                <a:ea typeface="Calibri"/>
                <a:cs typeface="Calibri"/>
                <a:sym typeface="Calibri"/>
              </a:rPr>
              <a:t>gioco</a:t>
            </a:r>
            <a:r>
              <a:rPr lang="it-IT" sz="2400">
                <a:solidFill>
                  <a:schemeClr val="dk1"/>
                </a:solidFill>
                <a:latin typeface="Calibri"/>
                <a:ea typeface="Calibri"/>
                <a:cs typeface="Calibri"/>
                <a:sym typeface="Calibri"/>
              </a:rPr>
              <a:t>, una ruota ruotante da sola, un primo moto, un </a:t>
            </a:r>
            <a:r>
              <a:rPr b="1" lang="it-IT" sz="2400">
                <a:solidFill>
                  <a:schemeClr val="dk1"/>
                </a:solidFill>
                <a:latin typeface="Calibri"/>
                <a:ea typeface="Calibri"/>
                <a:cs typeface="Calibri"/>
                <a:sym typeface="Calibri"/>
              </a:rPr>
              <a:t>sacro dire di sì</a:t>
            </a:r>
            <a:r>
              <a:rPr lang="it-IT" sz="2400">
                <a:solidFill>
                  <a:schemeClr val="dk1"/>
                </a:solidFill>
                <a:latin typeface="Calibri"/>
                <a:ea typeface="Calibri"/>
                <a:cs typeface="Calibri"/>
                <a:sym typeface="Calibri"/>
              </a:rPr>
              <a:t>.</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Sì, per il </a:t>
            </a:r>
            <a:r>
              <a:rPr b="1" lang="it-IT" sz="2400">
                <a:solidFill>
                  <a:schemeClr val="dk1"/>
                </a:solidFill>
                <a:latin typeface="Calibri"/>
                <a:ea typeface="Calibri"/>
                <a:cs typeface="Calibri"/>
                <a:sym typeface="Calibri"/>
              </a:rPr>
              <a:t>gioco della creazione</a:t>
            </a:r>
            <a:r>
              <a:rPr lang="it-IT" sz="2400">
                <a:solidFill>
                  <a:schemeClr val="dk1"/>
                </a:solidFill>
                <a:latin typeface="Calibri"/>
                <a:ea typeface="Calibri"/>
                <a:cs typeface="Calibri"/>
                <a:sym typeface="Calibri"/>
              </a:rPr>
              <a:t>, fratelli, occorre un sacro dire di sì: ora lo spirito </a:t>
            </a:r>
            <a:r>
              <a:rPr b="1" lang="it-IT" sz="2400">
                <a:solidFill>
                  <a:schemeClr val="dk1"/>
                </a:solidFill>
                <a:latin typeface="Calibri"/>
                <a:ea typeface="Calibri"/>
                <a:cs typeface="Calibri"/>
                <a:sym typeface="Calibri"/>
              </a:rPr>
              <a:t>vuole la sua volontà</a:t>
            </a:r>
            <a:r>
              <a:rPr lang="it-IT" sz="2400">
                <a:solidFill>
                  <a:schemeClr val="dk1"/>
                </a:solidFill>
                <a:latin typeface="Calibri"/>
                <a:ea typeface="Calibri"/>
                <a:cs typeface="Calibri"/>
                <a:sym typeface="Calibri"/>
              </a:rPr>
              <a:t>, il perduto per il mondo </a:t>
            </a:r>
            <a:r>
              <a:rPr b="1" lang="it-IT" sz="2400">
                <a:solidFill>
                  <a:schemeClr val="dk1"/>
                </a:solidFill>
                <a:latin typeface="Calibri"/>
                <a:ea typeface="Calibri"/>
                <a:cs typeface="Calibri"/>
                <a:sym typeface="Calibri"/>
              </a:rPr>
              <a:t>conquista per sé il suo mondo</a:t>
            </a:r>
            <a:r>
              <a:rPr lang="it-IT" sz="2400">
                <a:solidFill>
                  <a:schemeClr val="dk1"/>
                </a:solidFill>
                <a:latin typeface="Calibri"/>
                <a:ea typeface="Calibri"/>
                <a:cs typeface="Calibri"/>
                <a:sym typeface="Calibri"/>
              </a:rPr>
              <a:t>.</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Tre metamorfosi vi ho nominato dello spirito: come lo spirito divenne cammello, leone il cammello, e infine il leone fanciullo. –</a:t>
            </a:r>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Così parlò Zarathustra.”</a:t>
            </a:r>
            <a:endParaRPr sz="240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pic>
        <p:nvPicPr>
          <p:cNvPr descr="eterno ritorno CB0008.jpg" id="522" name="Google Shape;522;p73"/>
          <p:cNvPicPr preferRelativeResize="0"/>
          <p:nvPr/>
        </p:nvPicPr>
        <p:blipFill rotWithShape="1">
          <a:blip r:embed="rId3">
            <a:alphaModFix/>
          </a:blip>
          <a:srcRect b="0" l="0" r="0" t="0"/>
          <a:stretch/>
        </p:blipFill>
        <p:spPr>
          <a:xfrm>
            <a:off x="1907704" y="1340768"/>
            <a:ext cx="5400600" cy="4696399"/>
          </a:xfrm>
          <a:prstGeom prst="rect">
            <a:avLst/>
          </a:prstGeom>
          <a:noFill/>
          <a:ln>
            <a:noFill/>
          </a:ln>
        </p:spPr>
      </p:pic>
      <p:sp>
        <p:nvSpPr>
          <p:cNvPr id="523" name="Google Shape;523;p73"/>
          <p:cNvSpPr txBox="1"/>
          <p:nvPr/>
        </p:nvSpPr>
        <p:spPr>
          <a:xfrm>
            <a:off x="539552" y="476672"/>
            <a:ext cx="820891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400">
                <a:solidFill>
                  <a:srgbClr val="FF0000"/>
                </a:solidFill>
                <a:latin typeface="Calibri"/>
                <a:ea typeface="Calibri"/>
                <a:cs typeface="Calibri"/>
                <a:sym typeface="Calibri"/>
              </a:rPr>
              <a:t>L’eterno ritorno dell’uguale</a:t>
            </a:r>
            <a:endParaRPr b="1" sz="4400">
              <a:solidFill>
                <a:srgbClr val="FF0000"/>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74"/>
          <p:cNvSpPr txBox="1"/>
          <p:nvPr/>
        </p:nvSpPr>
        <p:spPr>
          <a:xfrm>
            <a:off x="539552" y="332656"/>
            <a:ext cx="7920900" cy="3109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800">
                <a:solidFill>
                  <a:srgbClr val="FF0000"/>
                </a:solidFill>
                <a:latin typeface="Calibri"/>
                <a:ea typeface="Calibri"/>
                <a:cs typeface="Calibri"/>
                <a:sym typeface="Calibri"/>
              </a:rPr>
              <a:t>ETERNO RITORNO</a:t>
            </a:r>
            <a:endParaRPr/>
          </a:p>
          <a:p>
            <a:pPr indent="0" lvl="0" marL="0" marR="0" rtl="0" algn="ctr">
              <a:spcBef>
                <a:spcPts val="0"/>
              </a:spcBef>
              <a:spcAft>
                <a:spcPts val="0"/>
              </a:spcAft>
              <a:buNone/>
            </a:pPr>
            <a:r>
              <a:rPr lang="it-IT"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b="1" lang="it-IT" sz="2800">
                <a:solidFill>
                  <a:schemeClr val="dk1"/>
                </a:solidFill>
                <a:latin typeface="Calibri"/>
                <a:ea typeface="Calibri"/>
                <a:cs typeface="Calibri"/>
                <a:sym typeface="Calibri"/>
              </a:rPr>
              <a:t>RIPETIZIONE CONTINUA</a:t>
            </a:r>
            <a:r>
              <a:rPr lang="it-IT" sz="2800">
                <a:solidFill>
                  <a:schemeClr val="dk1"/>
                </a:solidFill>
                <a:latin typeface="Calibri"/>
                <a:ea typeface="Calibri"/>
                <a:cs typeface="Calibri"/>
                <a:sym typeface="Calibri"/>
              </a:rPr>
              <a:t> del tempo: tutto quello che succede è destinato a </a:t>
            </a:r>
            <a:r>
              <a:rPr b="1" lang="it-IT" sz="2800">
                <a:solidFill>
                  <a:schemeClr val="dk1"/>
                </a:solidFill>
                <a:latin typeface="Calibri"/>
                <a:ea typeface="Calibri"/>
                <a:cs typeface="Calibri"/>
                <a:sym typeface="Calibri"/>
              </a:rPr>
              <a:t>ripetersi ESATTAMENTE COSÌ</a:t>
            </a:r>
            <a:r>
              <a:rPr lang="it-IT" sz="2800">
                <a:solidFill>
                  <a:schemeClr val="dk1"/>
                </a:solidFill>
                <a:latin typeface="Calibri"/>
                <a:ea typeface="Calibri"/>
                <a:cs typeface="Calibri"/>
                <a:sym typeface="Calibri"/>
              </a:rPr>
              <a:t> come è stato, </a:t>
            </a:r>
            <a:r>
              <a:rPr b="1" lang="it-IT" sz="2800">
                <a:solidFill>
                  <a:schemeClr val="dk1"/>
                </a:solidFill>
                <a:latin typeface="Calibri"/>
                <a:ea typeface="Calibri"/>
                <a:cs typeface="Calibri"/>
                <a:sym typeface="Calibri"/>
              </a:rPr>
              <a:t>infinite volte</a:t>
            </a:r>
            <a:r>
              <a:rPr lang="it-IT" sz="2800">
                <a:solidFill>
                  <a:schemeClr val="dk1"/>
                </a:solidFill>
                <a:latin typeface="Calibri"/>
                <a:ea typeface="Calibri"/>
                <a:cs typeface="Calibri"/>
                <a:sym typeface="Calibri"/>
              </a:rPr>
              <a:t>. </a:t>
            </a:r>
            <a:endParaRPr/>
          </a:p>
          <a:p>
            <a:pPr indent="-406400" lvl="0" marL="457200" marR="0" rtl="0" algn="just">
              <a:spcBef>
                <a:spcPts val="0"/>
              </a:spcBef>
              <a:spcAft>
                <a:spcPts val="0"/>
              </a:spcAft>
              <a:buClr>
                <a:schemeClr val="dk1"/>
              </a:buClr>
              <a:buSzPts val="2800"/>
              <a:buFont typeface="Calibri"/>
              <a:buChar char="-"/>
            </a:pPr>
            <a:r>
              <a:rPr lang="it-IT" sz="2800">
                <a:solidFill>
                  <a:schemeClr val="dk1"/>
                </a:solidFill>
                <a:latin typeface="Calibri"/>
                <a:ea typeface="Calibri"/>
                <a:cs typeface="Calibri"/>
                <a:sym typeface="Calibri"/>
              </a:rPr>
              <a:t>La vita non ha una DIREZIONE, un SENSO (perlomeno fuori di sé)</a:t>
            </a:r>
            <a:endParaRPr sz="2800">
              <a:solidFill>
                <a:schemeClr val="dk1"/>
              </a:solidFill>
              <a:latin typeface="Calibri"/>
              <a:ea typeface="Calibri"/>
              <a:cs typeface="Calibri"/>
              <a:sym typeface="Calibri"/>
            </a:endParaRPr>
          </a:p>
        </p:txBody>
      </p:sp>
      <p:sp>
        <p:nvSpPr>
          <p:cNvPr id="529" name="Google Shape;529;p74"/>
          <p:cNvSpPr txBox="1"/>
          <p:nvPr/>
        </p:nvSpPr>
        <p:spPr>
          <a:xfrm>
            <a:off x="899592" y="3933056"/>
            <a:ext cx="6264696" cy="2554545"/>
          </a:xfrm>
          <a:prstGeom prst="rect">
            <a:avLst/>
          </a:prstGeom>
          <a:solidFill>
            <a:schemeClr val="lt1"/>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it-IT" sz="3200">
                <a:solidFill>
                  <a:schemeClr val="dk1"/>
                </a:solidFill>
                <a:latin typeface="Calibri"/>
                <a:ea typeface="Calibri"/>
                <a:cs typeface="Calibri"/>
                <a:sym typeface="Calibri"/>
              </a:rPr>
              <a:t>Reazione dell’uomo comune: </a:t>
            </a:r>
            <a:r>
              <a:rPr b="1" lang="it-IT" sz="3200">
                <a:solidFill>
                  <a:schemeClr val="dk1"/>
                </a:solidFill>
                <a:latin typeface="Calibri"/>
                <a:ea typeface="Calibri"/>
                <a:cs typeface="Calibri"/>
                <a:sym typeface="Calibri"/>
              </a:rPr>
              <a:t>TERRORE</a:t>
            </a:r>
            <a:endParaRPr/>
          </a:p>
          <a:p>
            <a:pPr indent="0" lvl="0" marL="0" marR="0" rtl="0" algn="l">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b="1" lang="it-IT" sz="3200">
                <a:solidFill>
                  <a:srgbClr val="FF0000"/>
                </a:solidFill>
                <a:latin typeface="Calibri"/>
                <a:ea typeface="Calibri"/>
                <a:cs typeface="Calibri"/>
                <a:sym typeface="Calibri"/>
              </a:rPr>
              <a:t>SUPERUOMO</a:t>
            </a:r>
            <a:r>
              <a:rPr lang="it-IT" sz="3200">
                <a:solidFill>
                  <a:schemeClr val="dk1"/>
                </a:solidFill>
                <a:latin typeface="Calibri"/>
                <a:ea typeface="Calibri"/>
                <a:cs typeface="Calibri"/>
                <a:sym typeface="Calibri"/>
              </a:rPr>
              <a:t>:</a:t>
            </a:r>
            <a:endParaRPr/>
          </a:p>
          <a:p>
            <a:pPr indent="0" lvl="0" marL="0" marR="0" rtl="0" algn="l">
              <a:spcBef>
                <a:spcPts val="0"/>
              </a:spcBef>
              <a:spcAft>
                <a:spcPts val="0"/>
              </a:spcAft>
              <a:buNone/>
            </a:pPr>
            <a:r>
              <a:rPr b="1" lang="it-IT" sz="3200">
                <a:solidFill>
                  <a:schemeClr val="dk1"/>
                </a:solidFill>
                <a:latin typeface="Calibri"/>
                <a:ea typeface="Calibri"/>
                <a:cs typeface="Calibri"/>
                <a:sym typeface="Calibri"/>
              </a:rPr>
              <a:t>ACCETTAZIONE ENTUSIASTICA</a:t>
            </a:r>
            <a:endParaRPr b="1" sz="3200">
              <a:solidFill>
                <a:schemeClr val="dk1"/>
              </a:solidFill>
              <a:latin typeface="Calibri"/>
              <a:ea typeface="Calibri"/>
              <a:cs typeface="Calibri"/>
              <a:sym typeface="Calibri"/>
            </a:endParaRPr>
          </a:p>
        </p:txBody>
      </p:sp>
      <p:pic>
        <p:nvPicPr>
          <p:cNvPr descr="Risultati immagini per eterno ritorno" id="530" name="Google Shape;530;p74"/>
          <p:cNvPicPr preferRelativeResize="0"/>
          <p:nvPr/>
        </p:nvPicPr>
        <p:blipFill rotWithShape="1">
          <a:blip r:embed="rId3">
            <a:alphaModFix/>
          </a:blip>
          <a:srcRect b="0" l="0" r="0" t="0"/>
          <a:stretch/>
        </p:blipFill>
        <p:spPr>
          <a:xfrm>
            <a:off x="6643702" y="3143248"/>
            <a:ext cx="1809789" cy="178652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75"/>
          <p:cNvSpPr txBox="1"/>
          <p:nvPr/>
        </p:nvSpPr>
        <p:spPr>
          <a:xfrm>
            <a:off x="539552" y="476672"/>
            <a:ext cx="8208900" cy="6156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it-IT" sz="3400">
                <a:solidFill>
                  <a:srgbClr val="FF9900"/>
                </a:solidFill>
                <a:latin typeface="Calibri"/>
                <a:ea typeface="Calibri"/>
                <a:cs typeface="Calibri"/>
                <a:sym typeface="Calibri"/>
              </a:rPr>
              <a:t>Aforisma de “La gaia scienza”</a:t>
            </a:r>
            <a:endParaRPr b="1" sz="3400">
              <a:solidFill>
                <a:srgbClr val="FF9900"/>
              </a:solidFill>
              <a:latin typeface="Calibri"/>
              <a:ea typeface="Calibri"/>
              <a:cs typeface="Calibri"/>
              <a:sym typeface="Calibri"/>
            </a:endParaRPr>
          </a:p>
        </p:txBody>
      </p:sp>
      <p:sp>
        <p:nvSpPr>
          <p:cNvPr id="536" name="Google Shape;536;p75"/>
          <p:cNvSpPr txBox="1"/>
          <p:nvPr/>
        </p:nvSpPr>
        <p:spPr>
          <a:xfrm>
            <a:off x="323528" y="1340768"/>
            <a:ext cx="8568900" cy="5264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it-IT" sz="2400">
                <a:solidFill>
                  <a:schemeClr val="dk1"/>
                </a:solidFill>
                <a:latin typeface="Calibri"/>
                <a:ea typeface="Calibri"/>
                <a:cs typeface="Calibri"/>
                <a:sym typeface="Calibri"/>
              </a:rPr>
              <a:t>“Il peso più grande</a:t>
            </a:r>
            <a:r>
              <a:rPr lang="it-IT" sz="2400">
                <a:solidFill>
                  <a:schemeClr val="dk1"/>
                </a:solidFill>
                <a:latin typeface="Calibri"/>
                <a:ea typeface="Calibri"/>
                <a:cs typeface="Calibri"/>
                <a:sym typeface="Calibri"/>
              </a:rPr>
              <a:t>. Che accadrebbe se, un giorno o una notte, un </a:t>
            </a:r>
            <a:r>
              <a:rPr lang="it-IT" sz="2400">
                <a:solidFill>
                  <a:srgbClr val="FF0000"/>
                </a:solidFill>
                <a:latin typeface="Calibri"/>
                <a:ea typeface="Calibri"/>
                <a:cs typeface="Calibri"/>
                <a:sym typeface="Calibri"/>
              </a:rPr>
              <a:t>demone</a:t>
            </a:r>
            <a:r>
              <a:rPr lang="it-IT" sz="2400">
                <a:solidFill>
                  <a:schemeClr val="dk1"/>
                </a:solidFill>
                <a:latin typeface="Calibri"/>
                <a:ea typeface="Calibri"/>
                <a:cs typeface="Calibri"/>
                <a:sym typeface="Calibri"/>
              </a:rPr>
              <a:t> strisciasse furtivo nella più solitaria delle tue solitudini e ti dicesse: ‘Questa vita, come tu ora la vivi e l’hai vissuta, dovrai viverla </a:t>
            </a:r>
            <a:r>
              <a:rPr lang="it-IT" sz="2400">
                <a:solidFill>
                  <a:srgbClr val="FF0000"/>
                </a:solidFill>
                <a:latin typeface="Calibri"/>
                <a:ea typeface="Calibri"/>
                <a:cs typeface="Calibri"/>
                <a:sym typeface="Calibri"/>
              </a:rPr>
              <a:t>ancora una volta e ancora </a:t>
            </a:r>
            <a:r>
              <a:rPr b="1" lang="it-IT" sz="2400">
                <a:solidFill>
                  <a:srgbClr val="FF0000"/>
                </a:solidFill>
                <a:latin typeface="Calibri"/>
                <a:ea typeface="Calibri"/>
                <a:cs typeface="Calibri"/>
                <a:sym typeface="Calibri"/>
              </a:rPr>
              <a:t>innumerevoli volte</a:t>
            </a:r>
            <a:r>
              <a:rPr lang="it-IT" sz="2400">
                <a:solidFill>
                  <a:schemeClr val="dk1"/>
                </a:solidFill>
                <a:latin typeface="Calibri"/>
                <a:ea typeface="Calibri"/>
                <a:cs typeface="Calibri"/>
                <a:sym typeface="Calibri"/>
              </a:rPr>
              <a:t>, e non ci sarà in essa mai </a:t>
            </a:r>
            <a:r>
              <a:rPr b="1" lang="it-IT" sz="2400">
                <a:solidFill>
                  <a:srgbClr val="FF0000"/>
                </a:solidFill>
                <a:latin typeface="Calibri"/>
                <a:ea typeface="Calibri"/>
                <a:cs typeface="Calibri"/>
                <a:sym typeface="Calibri"/>
              </a:rPr>
              <a:t>niente di nuovo</a:t>
            </a:r>
            <a:r>
              <a:rPr lang="it-IT" sz="2400">
                <a:solidFill>
                  <a:schemeClr val="dk1"/>
                </a:solidFill>
                <a:latin typeface="Calibri"/>
                <a:ea typeface="Calibri"/>
                <a:cs typeface="Calibri"/>
                <a:sym typeface="Calibri"/>
              </a:rPr>
              <a:t>, ma ogni dolore e ogni piacere e ogni pensiero e sospiro, e ogni indicibilmente piccola e grande cosa della tua vita dovrà fare ritorno a te, e tutte nella stessa sequenza e successione – e così pure questo ragno e questo lume di luna tra i rami e così pure questo attimo e io stesso. L’eterna clessidra dell’esistenza viene sempre di nuovo capovolta e tu con essa, granello di polvere!’? [</a:t>
            </a:r>
            <a:r>
              <a:rPr i="1" lang="it-IT" sz="2400" u="sng">
                <a:solidFill>
                  <a:schemeClr val="dk1"/>
                </a:solidFill>
                <a:latin typeface="Calibri"/>
                <a:ea typeface="Calibri"/>
                <a:cs typeface="Calibri"/>
                <a:sym typeface="Calibri"/>
              </a:rPr>
              <a:t>la vita si ripeterà infinite volte identica a se stessa: non ha un senso lineare</a:t>
            </a:r>
            <a:r>
              <a:rPr lang="it-IT" sz="2400">
                <a:solidFill>
                  <a:schemeClr val="dk1"/>
                </a:solidFill>
                <a:latin typeface="Calibri"/>
                <a:ea typeface="Calibri"/>
                <a:cs typeface="Calibri"/>
                <a:sym typeface="Calibri"/>
              </a:rPr>
              <a:t>] </a:t>
            </a:r>
            <a:r>
              <a:rPr b="1" lang="it-IT" sz="2400">
                <a:solidFill>
                  <a:srgbClr val="FF0000"/>
                </a:solidFill>
                <a:latin typeface="Calibri"/>
                <a:ea typeface="Calibri"/>
                <a:cs typeface="Calibri"/>
                <a:sym typeface="Calibri"/>
              </a:rPr>
              <a:t>Non ti rovesceresti a terra</a:t>
            </a:r>
            <a:r>
              <a:rPr lang="it-IT" sz="2400">
                <a:solidFill>
                  <a:schemeClr val="dk1"/>
                </a:solidFill>
                <a:latin typeface="Calibri"/>
                <a:ea typeface="Calibri"/>
                <a:cs typeface="Calibri"/>
                <a:sym typeface="Calibri"/>
              </a:rPr>
              <a:t>, digrignando i denti e maledicendo il demone che così ha parlato? [</a:t>
            </a:r>
            <a:r>
              <a:rPr i="1" lang="it-IT" sz="2400" u="sng">
                <a:solidFill>
                  <a:schemeClr val="dk1"/>
                </a:solidFill>
                <a:latin typeface="Calibri"/>
                <a:ea typeface="Calibri"/>
                <a:cs typeface="Calibri"/>
                <a:sym typeface="Calibri"/>
              </a:rPr>
              <a:t>terrore dell’uomo comune, gravato dal peso di questo pensiero</a:t>
            </a:r>
            <a:r>
              <a:rPr lang="it-IT"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pic>
        <p:nvPicPr>
          <p:cNvPr descr="Da &quot;Così parlò Zarathustra&quot;, brano tratto da &quot;Della visione e dell'enigma&quot; in cui Nietzsche affronta l'eterno ritorno dell'uguale.&#10;&#10;Il mio sito: www.sdstoriafilosofia.it" id="537" name="Google Shape;537;p75" title="ANTOLOGIA FILOSOFICA - L'eterno ritorno di Nietzsche">
            <a:hlinkClick r:id="rId3"/>
          </p:cNvPr>
          <p:cNvPicPr preferRelativeResize="0"/>
          <p:nvPr/>
        </p:nvPicPr>
        <p:blipFill>
          <a:blip r:embed="rId4">
            <a:alphaModFix/>
          </a:blip>
          <a:stretch>
            <a:fillRect/>
          </a:stretch>
        </p:blipFill>
        <p:spPr>
          <a:xfrm>
            <a:off x="323525" y="157325"/>
            <a:ext cx="1662125" cy="934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76"/>
          <p:cNvSpPr txBox="1"/>
          <p:nvPr/>
        </p:nvSpPr>
        <p:spPr>
          <a:xfrm>
            <a:off x="286275" y="427500"/>
            <a:ext cx="5032500" cy="6003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it-IT" sz="2400">
                <a:solidFill>
                  <a:srgbClr val="FF0000"/>
                </a:solidFill>
                <a:latin typeface="Calibri"/>
                <a:ea typeface="Calibri"/>
                <a:cs typeface="Calibri"/>
                <a:sym typeface="Calibri"/>
              </a:rPr>
              <a:t>Oppure</a:t>
            </a:r>
            <a:r>
              <a:rPr lang="it-IT" sz="2400">
                <a:solidFill>
                  <a:schemeClr val="dk1"/>
                </a:solidFill>
                <a:latin typeface="Calibri"/>
                <a:ea typeface="Calibri"/>
                <a:cs typeface="Calibri"/>
                <a:sym typeface="Calibri"/>
              </a:rPr>
              <a:t> hai forse vissuto una volta </a:t>
            </a:r>
            <a:r>
              <a:rPr lang="it-IT" sz="2400" u="sng">
                <a:solidFill>
                  <a:schemeClr val="dk1"/>
                </a:solidFill>
                <a:latin typeface="Calibri"/>
                <a:ea typeface="Calibri"/>
                <a:cs typeface="Calibri"/>
                <a:sym typeface="Calibri"/>
              </a:rPr>
              <a:t>un attimo immenso</a:t>
            </a:r>
            <a:r>
              <a:rPr lang="it-IT" sz="2400">
                <a:solidFill>
                  <a:schemeClr val="dk1"/>
                </a:solidFill>
                <a:latin typeface="Calibri"/>
                <a:ea typeface="Calibri"/>
                <a:cs typeface="Calibri"/>
                <a:sym typeface="Calibri"/>
              </a:rPr>
              <a:t>, in cui questa sarebbe stata la tua risposta: ‘</a:t>
            </a:r>
            <a:r>
              <a:rPr b="1" lang="it-IT" sz="2400" u="sng">
                <a:solidFill>
                  <a:srgbClr val="FF0000"/>
                </a:solidFill>
                <a:latin typeface="Calibri"/>
                <a:ea typeface="Calibri"/>
                <a:cs typeface="Calibri"/>
                <a:sym typeface="Calibri"/>
              </a:rPr>
              <a:t>Tu sei un dio e mai intesi cosa più divina</a:t>
            </a:r>
            <a:r>
              <a:rPr lang="it-IT" sz="2400">
                <a:solidFill>
                  <a:schemeClr val="dk1"/>
                </a:solidFill>
                <a:latin typeface="Calibri"/>
                <a:ea typeface="Calibri"/>
                <a:cs typeface="Calibri"/>
                <a:sym typeface="Calibri"/>
              </a:rPr>
              <a:t>!’? Se quel pensiero ti prendesse in suo potere, a te, quale sei ora, farebbe subire una </a:t>
            </a:r>
            <a:r>
              <a:rPr lang="it-IT" sz="2400" u="sng">
                <a:solidFill>
                  <a:srgbClr val="FF0000"/>
                </a:solidFill>
                <a:latin typeface="Calibri"/>
                <a:ea typeface="Calibri"/>
                <a:cs typeface="Calibri"/>
                <a:sym typeface="Calibri"/>
              </a:rPr>
              <a:t>metamorfosi</a:t>
            </a:r>
            <a:r>
              <a:rPr lang="it-IT" sz="2400">
                <a:solidFill>
                  <a:schemeClr val="dk1"/>
                </a:solidFill>
                <a:latin typeface="Calibri"/>
                <a:ea typeface="Calibri"/>
                <a:cs typeface="Calibri"/>
                <a:sym typeface="Calibri"/>
              </a:rPr>
              <a:t>, e </a:t>
            </a:r>
            <a:r>
              <a:rPr lang="it-IT" sz="2400" u="sng">
                <a:solidFill>
                  <a:srgbClr val="FF0000"/>
                </a:solidFill>
                <a:latin typeface="Calibri"/>
                <a:ea typeface="Calibri"/>
                <a:cs typeface="Calibri"/>
                <a:sym typeface="Calibri"/>
              </a:rPr>
              <a:t>forse ti stritolerebbe;</a:t>
            </a:r>
            <a:r>
              <a:rPr lang="it-IT" sz="2400">
                <a:solidFill>
                  <a:schemeClr val="dk1"/>
                </a:solidFill>
                <a:latin typeface="Calibri"/>
                <a:ea typeface="Calibri"/>
                <a:cs typeface="Calibri"/>
                <a:sym typeface="Calibri"/>
              </a:rPr>
              <a:t> la domanda per qualsiasi cosa ‘</a:t>
            </a:r>
            <a:r>
              <a:rPr b="1" lang="it-IT" sz="2400">
                <a:solidFill>
                  <a:schemeClr val="dk1"/>
                </a:solidFill>
                <a:latin typeface="Calibri"/>
                <a:ea typeface="Calibri"/>
                <a:cs typeface="Calibri"/>
                <a:sym typeface="Calibri"/>
              </a:rPr>
              <a:t>Vuoi</a:t>
            </a:r>
            <a:r>
              <a:rPr lang="it-IT" sz="2400">
                <a:solidFill>
                  <a:schemeClr val="dk1"/>
                </a:solidFill>
                <a:latin typeface="Calibri"/>
                <a:ea typeface="Calibri"/>
                <a:cs typeface="Calibri"/>
                <a:sym typeface="Calibri"/>
              </a:rPr>
              <a:t> tu questo ancora una volta e ancora innumerevoli volte?’ </a:t>
            </a:r>
            <a:r>
              <a:rPr lang="it-IT" sz="2400" u="sng">
                <a:solidFill>
                  <a:srgbClr val="FF0000"/>
                </a:solidFill>
                <a:latin typeface="Calibri"/>
                <a:ea typeface="Calibri"/>
                <a:cs typeface="Calibri"/>
                <a:sym typeface="Calibri"/>
              </a:rPr>
              <a:t>graverebbe sul tuo agire</a:t>
            </a:r>
            <a:r>
              <a:rPr lang="it-IT" sz="2400" u="sng">
                <a:solidFill>
                  <a:schemeClr val="dk1"/>
                </a:solidFill>
                <a:latin typeface="Calibri"/>
                <a:ea typeface="Calibri"/>
                <a:cs typeface="Calibri"/>
                <a:sym typeface="Calibri"/>
              </a:rPr>
              <a:t> come il peso più grande</a:t>
            </a:r>
            <a:r>
              <a:rPr lang="it-IT" sz="2400">
                <a:solidFill>
                  <a:schemeClr val="dk1"/>
                </a:solidFill>
                <a:latin typeface="Calibri"/>
                <a:ea typeface="Calibri"/>
                <a:cs typeface="Calibri"/>
                <a:sym typeface="Calibri"/>
              </a:rPr>
              <a:t>! Oppure, </a:t>
            </a:r>
            <a:r>
              <a:rPr lang="it-IT" sz="2400" u="sng">
                <a:solidFill>
                  <a:schemeClr val="dk1"/>
                </a:solidFill>
                <a:latin typeface="Calibri"/>
                <a:ea typeface="Calibri"/>
                <a:cs typeface="Calibri"/>
                <a:sym typeface="Calibri"/>
              </a:rPr>
              <a:t>quanto dovresti </a:t>
            </a:r>
            <a:r>
              <a:rPr b="1" lang="it-IT" sz="2400" u="sng">
                <a:solidFill>
                  <a:srgbClr val="FF0000"/>
                </a:solidFill>
                <a:latin typeface="Calibri"/>
                <a:ea typeface="Calibri"/>
                <a:cs typeface="Calibri"/>
                <a:sym typeface="Calibri"/>
              </a:rPr>
              <a:t>amare te stesso e la vita</a:t>
            </a:r>
            <a:r>
              <a:rPr lang="it-IT" sz="2400">
                <a:solidFill>
                  <a:schemeClr val="dk1"/>
                </a:solidFill>
                <a:latin typeface="Calibri"/>
                <a:ea typeface="Calibri"/>
                <a:cs typeface="Calibri"/>
                <a:sym typeface="Calibri"/>
              </a:rPr>
              <a:t> per non </a:t>
            </a:r>
            <a:r>
              <a:rPr b="1" lang="it-IT" sz="2400">
                <a:solidFill>
                  <a:schemeClr val="dk1"/>
                </a:solidFill>
                <a:latin typeface="Calibri"/>
                <a:ea typeface="Calibri"/>
                <a:cs typeface="Calibri"/>
                <a:sym typeface="Calibri"/>
              </a:rPr>
              <a:t>desiderare</a:t>
            </a:r>
            <a:r>
              <a:rPr lang="it-IT" sz="2400">
                <a:solidFill>
                  <a:schemeClr val="dk1"/>
                </a:solidFill>
                <a:latin typeface="Calibri"/>
                <a:ea typeface="Calibri"/>
                <a:cs typeface="Calibri"/>
                <a:sym typeface="Calibri"/>
              </a:rPr>
              <a:t> più alcun’altra cosa che questa ultima eterna sanzione, questo suggello?” (Nietzsche, </a:t>
            </a:r>
            <a:r>
              <a:rPr i="1" lang="it-IT" sz="2400">
                <a:solidFill>
                  <a:schemeClr val="dk1"/>
                </a:solidFill>
                <a:latin typeface="Calibri"/>
                <a:ea typeface="Calibri"/>
                <a:cs typeface="Calibri"/>
                <a:sym typeface="Calibri"/>
              </a:rPr>
              <a:t>La Gaia Scienza</a:t>
            </a:r>
            <a:r>
              <a:rPr lang="it-IT" sz="2400">
                <a:solidFill>
                  <a:schemeClr val="dk1"/>
                </a:solidFill>
                <a:latin typeface="Calibri"/>
                <a:ea typeface="Calibri"/>
                <a:cs typeface="Calibri"/>
                <a:sym typeface="Calibri"/>
              </a:rPr>
              <a:t>, Adelphi)</a:t>
            </a:r>
            <a:endParaRPr sz="2400">
              <a:solidFill>
                <a:schemeClr val="dk1"/>
              </a:solidFill>
              <a:latin typeface="Calibri"/>
              <a:ea typeface="Calibri"/>
              <a:cs typeface="Calibri"/>
              <a:sym typeface="Calibri"/>
            </a:endParaRPr>
          </a:p>
        </p:txBody>
      </p:sp>
      <p:sp>
        <p:nvSpPr>
          <p:cNvPr id="543" name="Google Shape;543;p76"/>
          <p:cNvSpPr txBox="1"/>
          <p:nvPr/>
        </p:nvSpPr>
        <p:spPr>
          <a:xfrm>
            <a:off x="5480400" y="450150"/>
            <a:ext cx="3416700" cy="5988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it-IT" sz="2100">
                <a:solidFill>
                  <a:schemeClr val="dk1"/>
                </a:solidFill>
                <a:latin typeface="Calibri"/>
                <a:ea typeface="Calibri"/>
                <a:cs typeface="Calibri"/>
                <a:sym typeface="Calibri"/>
              </a:rPr>
              <a:t>Se accogli l’idea… </a:t>
            </a:r>
            <a:r>
              <a:rPr b="1" lang="it-IT" sz="2100">
                <a:solidFill>
                  <a:schemeClr val="dk1"/>
                </a:solidFill>
                <a:latin typeface="Calibri"/>
                <a:ea typeface="Calibri"/>
                <a:cs typeface="Calibri"/>
                <a:sym typeface="Calibri"/>
              </a:rPr>
              <a:t>METAMORFOSI!</a:t>
            </a:r>
            <a:endParaRPr b="1" sz="2100">
              <a:solidFill>
                <a:schemeClr val="dk1"/>
              </a:solidFill>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lang="it-IT" sz="2100">
                <a:solidFill>
                  <a:schemeClr val="dk1"/>
                </a:solidFill>
                <a:latin typeface="Calibri"/>
                <a:ea typeface="Calibri"/>
                <a:cs typeface="Calibri"/>
                <a:sym typeface="Calibri"/>
              </a:rPr>
              <a:t>forse ti </a:t>
            </a:r>
            <a:r>
              <a:rPr b="1" lang="it-IT" sz="2100">
                <a:solidFill>
                  <a:schemeClr val="dk1"/>
                </a:solidFill>
                <a:latin typeface="Calibri"/>
                <a:ea typeface="Calibri"/>
                <a:cs typeface="Calibri"/>
                <a:sym typeface="Calibri"/>
              </a:rPr>
              <a:t>stritolerebbe</a:t>
            </a:r>
            <a:endParaRPr b="1" sz="2100">
              <a:solidFill>
                <a:schemeClr val="dk1"/>
              </a:solidFill>
              <a:latin typeface="Calibri"/>
              <a:ea typeface="Calibri"/>
              <a:cs typeface="Calibri"/>
              <a:sym typeface="Calibri"/>
            </a:endParaRPr>
          </a:p>
          <a:p>
            <a:pPr indent="-361950" lvl="1" marL="914400" rtl="0" algn="l">
              <a:spcBef>
                <a:spcPts val="0"/>
              </a:spcBef>
              <a:spcAft>
                <a:spcPts val="0"/>
              </a:spcAft>
              <a:buClr>
                <a:schemeClr val="dk1"/>
              </a:buClr>
              <a:buSzPts val="2100"/>
              <a:buFont typeface="Calibri"/>
              <a:buChar char="-"/>
            </a:pPr>
            <a:r>
              <a:rPr lang="it-IT" sz="2100">
                <a:solidFill>
                  <a:schemeClr val="dk1"/>
                </a:solidFill>
                <a:latin typeface="Calibri"/>
                <a:ea typeface="Calibri"/>
                <a:cs typeface="Calibri"/>
                <a:sym typeface="Calibri"/>
              </a:rPr>
              <a:t>perché tale idea renderebbe ogni azione più “</a:t>
            </a:r>
            <a:r>
              <a:rPr b="1" lang="it-IT" sz="2100">
                <a:solidFill>
                  <a:schemeClr val="dk1"/>
                </a:solidFill>
                <a:latin typeface="Calibri"/>
                <a:ea typeface="Calibri"/>
                <a:cs typeface="Calibri"/>
                <a:sym typeface="Calibri"/>
              </a:rPr>
              <a:t>pesante</a:t>
            </a:r>
            <a:r>
              <a:rPr lang="it-IT" sz="2100">
                <a:solidFill>
                  <a:schemeClr val="dk1"/>
                </a:solidFill>
                <a:latin typeface="Calibri"/>
                <a:ea typeface="Calibri"/>
                <a:cs typeface="Calibri"/>
                <a:sym typeface="Calibri"/>
              </a:rPr>
              <a:t>” (ogni atto è destinato a ripetersi all’infinito)</a:t>
            </a:r>
            <a:endParaRPr sz="2100">
              <a:solidFill>
                <a:schemeClr val="dk1"/>
              </a:solidFill>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lang="it-IT" sz="2100">
                <a:solidFill>
                  <a:schemeClr val="dk1"/>
                </a:solidFill>
                <a:latin typeface="Calibri"/>
                <a:ea typeface="Calibri"/>
                <a:cs typeface="Calibri"/>
                <a:sym typeface="Calibri"/>
              </a:rPr>
              <a:t>se ciò non ti schiaccia, significa che </a:t>
            </a:r>
            <a:r>
              <a:rPr b="1" lang="it-IT" sz="2100">
                <a:solidFill>
                  <a:schemeClr val="dk1"/>
                </a:solidFill>
                <a:latin typeface="Calibri"/>
                <a:ea typeface="Calibri"/>
                <a:cs typeface="Calibri"/>
                <a:sym typeface="Calibri"/>
              </a:rPr>
              <a:t>ami completamente te stesso e la vita</a:t>
            </a:r>
            <a:r>
              <a:rPr lang="it-IT" sz="2100">
                <a:solidFill>
                  <a:schemeClr val="dk1"/>
                </a:solidFill>
                <a:latin typeface="Calibri"/>
                <a:ea typeface="Calibri"/>
                <a:cs typeface="Calibri"/>
                <a:sym typeface="Calibri"/>
              </a:rPr>
              <a:t> (</a:t>
            </a:r>
            <a:r>
              <a:rPr i="1" lang="it-IT" sz="2100">
                <a:solidFill>
                  <a:schemeClr val="dk1"/>
                </a:solidFill>
                <a:latin typeface="Calibri"/>
                <a:ea typeface="Calibri"/>
                <a:cs typeface="Calibri"/>
                <a:sym typeface="Calibri"/>
              </a:rPr>
              <a:t>amor fati, sì alla vita</a:t>
            </a:r>
            <a:r>
              <a:rPr lang="it-IT" sz="2100">
                <a:solidFill>
                  <a:schemeClr val="dk1"/>
                </a:solidFill>
                <a:latin typeface="Calibri"/>
                <a:ea typeface="Calibri"/>
                <a:cs typeface="Calibri"/>
                <a:sym typeface="Calibri"/>
              </a:rPr>
              <a:t>; e posso amare ogni istante se è un istante da me voluto - v. v</a:t>
            </a:r>
            <a:r>
              <a:rPr i="1" lang="it-IT" sz="2100">
                <a:solidFill>
                  <a:schemeClr val="dk1"/>
                </a:solidFill>
                <a:latin typeface="Calibri"/>
                <a:ea typeface="Calibri"/>
                <a:cs typeface="Calibri"/>
                <a:sym typeface="Calibri"/>
              </a:rPr>
              <a:t>olontà di potenza</a:t>
            </a:r>
            <a:r>
              <a:rPr lang="it-IT" sz="2100">
                <a:solidFill>
                  <a:schemeClr val="dk1"/>
                </a:solidFill>
                <a:latin typeface="Calibri"/>
                <a:ea typeface="Calibri"/>
                <a:cs typeface="Calibri"/>
                <a:sym typeface="Calibri"/>
              </a:rPr>
              <a:t>)</a:t>
            </a:r>
            <a:endParaRPr sz="21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77"/>
          <p:cNvSpPr txBox="1"/>
          <p:nvPr/>
        </p:nvSpPr>
        <p:spPr>
          <a:xfrm>
            <a:off x="2945925" y="332650"/>
            <a:ext cx="5874600" cy="55875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1" lang="it-IT" sz="2400">
                <a:solidFill>
                  <a:schemeClr val="dk1"/>
                </a:solidFill>
                <a:latin typeface="Calibri"/>
                <a:ea typeface="Calibri"/>
                <a:cs typeface="Calibri"/>
                <a:sym typeface="Calibri"/>
              </a:rPr>
              <a:t>Dallo Zarathustra (“La visione e l’enigma”)</a:t>
            </a:r>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Zarathustra narra di una salita su un impervio sentiero; ad un certo punto egli si imbatte in una </a:t>
            </a:r>
            <a:r>
              <a:rPr b="1" lang="it-IT" sz="2400">
                <a:solidFill>
                  <a:schemeClr val="dk1"/>
                </a:solidFill>
                <a:latin typeface="Calibri"/>
                <a:ea typeface="Calibri"/>
                <a:cs typeface="Calibri"/>
                <a:sym typeface="Calibri"/>
              </a:rPr>
              <a:t>porta carraia</a:t>
            </a:r>
            <a:r>
              <a:rPr lang="it-IT" sz="2400">
                <a:solidFill>
                  <a:schemeClr val="dk1"/>
                </a:solidFill>
                <a:latin typeface="Calibri"/>
                <a:ea typeface="Calibri"/>
                <a:cs typeface="Calibri"/>
                <a:sym typeface="Calibri"/>
              </a:rPr>
              <a:t> su cui è scritto “</a:t>
            </a:r>
            <a:r>
              <a:rPr b="1" lang="it-IT" sz="2400">
                <a:solidFill>
                  <a:schemeClr val="dk1"/>
                </a:solidFill>
                <a:latin typeface="Calibri"/>
                <a:ea typeface="Calibri"/>
                <a:cs typeface="Calibri"/>
                <a:sym typeface="Calibri"/>
              </a:rPr>
              <a:t>attimo</a:t>
            </a:r>
            <a:r>
              <a:rPr lang="it-IT" sz="2400">
                <a:solidFill>
                  <a:schemeClr val="dk1"/>
                </a:solidFill>
                <a:latin typeface="Calibri"/>
                <a:ea typeface="Calibri"/>
                <a:cs typeface="Calibri"/>
                <a:sym typeface="Calibri"/>
              </a:rPr>
              <a:t>” (il </a:t>
            </a:r>
            <a:r>
              <a:rPr lang="it-IT" sz="2400" u="sng">
                <a:solidFill>
                  <a:schemeClr val="dk1"/>
                </a:solidFill>
                <a:latin typeface="Calibri"/>
                <a:ea typeface="Calibri"/>
                <a:cs typeface="Calibri"/>
                <a:sym typeface="Calibri"/>
              </a:rPr>
              <a:t>presente</a:t>
            </a:r>
            <a:r>
              <a:rPr lang="it-IT" sz="2400">
                <a:solidFill>
                  <a:schemeClr val="dk1"/>
                </a:solidFill>
                <a:latin typeface="Calibri"/>
                <a:ea typeface="Calibri"/>
                <a:cs typeface="Calibri"/>
                <a:sym typeface="Calibri"/>
              </a:rPr>
              <a:t>) e dinanzi alla quale si uniscono due sentieri che si perdono nell’eternità (il </a:t>
            </a:r>
            <a:r>
              <a:rPr lang="it-IT" sz="2400" u="sng">
                <a:solidFill>
                  <a:schemeClr val="dk1"/>
                </a:solidFill>
                <a:latin typeface="Calibri"/>
                <a:ea typeface="Calibri"/>
                <a:cs typeface="Calibri"/>
                <a:sym typeface="Calibri"/>
              </a:rPr>
              <a:t>passato</a:t>
            </a:r>
            <a:r>
              <a:rPr lang="it-IT" sz="2400">
                <a:solidFill>
                  <a:schemeClr val="dk1"/>
                </a:solidFill>
                <a:latin typeface="Calibri"/>
                <a:ea typeface="Calibri"/>
                <a:cs typeface="Calibri"/>
                <a:sym typeface="Calibri"/>
              </a:rPr>
              <a:t> e il </a:t>
            </a:r>
            <a:r>
              <a:rPr lang="it-IT" sz="2400" u="sng">
                <a:solidFill>
                  <a:schemeClr val="dk1"/>
                </a:solidFill>
                <a:latin typeface="Calibri"/>
                <a:ea typeface="Calibri"/>
                <a:cs typeface="Calibri"/>
                <a:sym typeface="Calibri"/>
              </a:rPr>
              <a:t>futuro</a:t>
            </a:r>
            <a:r>
              <a:rPr lang="it-IT" sz="2400">
                <a:solidFill>
                  <a:schemeClr val="dk1"/>
                </a:solidFill>
                <a:latin typeface="Calibri"/>
                <a:ea typeface="Calibri"/>
                <a:cs typeface="Calibri"/>
                <a:sym typeface="Calibri"/>
              </a:rPr>
              <a:t>). Zarathustra chiede al suo compagno di viaggio (il nano, simbolo dello “spirito di gravità”) se le due vie siano destinate a contraddirsi in eterno. </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it-IT" sz="3100">
                <a:solidFill>
                  <a:schemeClr val="dk1"/>
                </a:solidFill>
                <a:latin typeface="Calibri"/>
                <a:ea typeface="Calibri"/>
                <a:cs typeface="Calibri"/>
                <a:sym typeface="Calibri"/>
              </a:rPr>
              <a:t>“</a:t>
            </a:r>
            <a:r>
              <a:rPr b="1" lang="it-IT" sz="3100">
                <a:solidFill>
                  <a:schemeClr val="dk1"/>
                </a:solidFill>
                <a:latin typeface="Calibri"/>
                <a:ea typeface="Calibri"/>
                <a:cs typeface="Calibri"/>
                <a:sym typeface="Calibri"/>
              </a:rPr>
              <a:t>Tutte le cose dritte mentono. Ogni verità è ricurva, il tempo stesso è un circolo</a:t>
            </a:r>
            <a:r>
              <a:rPr lang="it-IT" sz="3100">
                <a:solidFill>
                  <a:schemeClr val="dk1"/>
                </a:solidFill>
                <a:latin typeface="Calibri"/>
                <a:ea typeface="Calibri"/>
                <a:cs typeface="Calibri"/>
                <a:sym typeface="Calibri"/>
              </a:rPr>
              <a:t>”</a:t>
            </a:r>
            <a:r>
              <a:rPr lang="it-IT" sz="2400">
                <a:solidFill>
                  <a:schemeClr val="dk1"/>
                </a:solidFill>
                <a:latin typeface="Calibri"/>
                <a:ea typeface="Calibri"/>
                <a:cs typeface="Calibri"/>
                <a:sym typeface="Calibri"/>
              </a:rPr>
              <a:t>, risponde il nano. </a:t>
            </a:r>
            <a:endParaRPr sz="2400">
              <a:solidFill>
                <a:schemeClr val="dk1"/>
              </a:solidFill>
              <a:latin typeface="Calibri"/>
              <a:ea typeface="Calibri"/>
              <a:cs typeface="Calibri"/>
              <a:sym typeface="Calibri"/>
            </a:endParaRPr>
          </a:p>
        </p:txBody>
      </p:sp>
      <p:pic>
        <p:nvPicPr>
          <p:cNvPr id="549" name="Google Shape;549;p77"/>
          <p:cNvPicPr preferRelativeResize="0"/>
          <p:nvPr/>
        </p:nvPicPr>
        <p:blipFill rotWithShape="1">
          <a:blip r:embed="rId3">
            <a:alphaModFix/>
          </a:blip>
          <a:srcRect b="0" l="11042" r="11630" t="0"/>
          <a:stretch/>
        </p:blipFill>
        <p:spPr>
          <a:xfrm>
            <a:off x="187800" y="2117175"/>
            <a:ext cx="2658725" cy="257852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78"/>
          <p:cNvSpPr txBox="1"/>
          <p:nvPr/>
        </p:nvSpPr>
        <p:spPr>
          <a:xfrm>
            <a:off x="323525" y="332650"/>
            <a:ext cx="5442600" cy="6003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400">
                <a:solidFill>
                  <a:schemeClr val="dk1"/>
                </a:solidFill>
                <a:latin typeface="Calibri"/>
                <a:ea typeface="Calibri"/>
                <a:cs typeface="Calibri"/>
                <a:sym typeface="Calibri"/>
              </a:rPr>
              <a:t>A questo punto abbiamo una trasformazione della scena, una </a:t>
            </a:r>
            <a:r>
              <a:rPr b="1" lang="it-IT" sz="2400">
                <a:solidFill>
                  <a:schemeClr val="dk1"/>
                </a:solidFill>
                <a:latin typeface="Calibri"/>
                <a:ea typeface="Calibri"/>
                <a:cs typeface="Calibri"/>
                <a:sym typeface="Calibri"/>
              </a:rPr>
              <a:t>visione nella visione</a:t>
            </a:r>
            <a:r>
              <a:rPr lang="it-IT" sz="2400">
                <a:solidFill>
                  <a:schemeClr val="dk1"/>
                </a:solidFill>
                <a:latin typeface="Calibri"/>
                <a:ea typeface="Calibri"/>
                <a:cs typeface="Calibri"/>
                <a:sym typeface="Calibri"/>
              </a:rPr>
              <a:t>; sullo sfondo di un desolato paesaggio lunare e di orridi macigni Zarathustra vede…</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it-IT" sz="2400">
                <a:solidFill>
                  <a:schemeClr val="dk1"/>
                </a:solidFill>
                <a:latin typeface="Calibri"/>
                <a:ea typeface="Calibri"/>
                <a:cs typeface="Calibri"/>
                <a:sym typeface="Calibri"/>
              </a:rPr>
              <a:t>“un </a:t>
            </a:r>
            <a:r>
              <a:rPr b="1" lang="it-IT" sz="2400">
                <a:solidFill>
                  <a:schemeClr val="dk1"/>
                </a:solidFill>
                <a:latin typeface="Calibri"/>
                <a:ea typeface="Calibri"/>
                <a:cs typeface="Calibri"/>
                <a:sym typeface="Calibri"/>
              </a:rPr>
              <a:t>giovane pastore</a:t>
            </a:r>
            <a:r>
              <a:rPr lang="it-IT" sz="2400">
                <a:solidFill>
                  <a:schemeClr val="dk1"/>
                </a:solidFill>
                <a:latin typeface="Calibri"/>
                <a:ea typeface="Calibri"/>
                <a:cs typeface="Calibri"/>
                <a:sym typeface="Calibri"/>
              </a:rPr>
              <a:t> [</a:t>
            </a:r>
            <a:r>
              <a:rPr i="1" lang="it-IT" sz="2400" u="sng">
                <a:solidFill>
                  <a:schemeClr val="dk1"/>
                </a:solidFill>
                <a:latin typeface="Calibri"/>
                <a:ea typeface="Calibri"/>
                <a:cs typeface="Calibri"/>
                <a:sym typeface="Calibri"/>
              </a:rPr>
              <a:t>possiamo pensare all’opposizione tra popolo/gregge e il pastore/superuomo?</a:t>
            </a:r>
            <a:r>
              <a:rPr lang="it-IT" sz="2400">
                <a:solidFill>
                  <a:schemeClr val="dk1"/>
                </a:solidFill>
                <a:latin typeface="Calibri"/>
                <a:ea typeface="Calibri"/>
                <a:cs typeface="Calibri"/>
                <a:sym typeface="Calibri"/>
              </a:rPr>
              <a:t>] rotolarsi, soffocato, convulso, stravolto in viso, cui </a:t>
            </a:r>
            <a:r>
              <a:rPr b="1" lang="it-IT" sz="2400">
                <a:solidFill>
                  <a:schemeClr val="dk1"/>
                </a:solidFill>
                <a:latin typeface="Calibri"/>
                <a:ea typeface="Calibri"/>
                <a:cs typeface="Calibri"/>
                <a:sym typeface="Calibri"/>
              </a:rPr>
              <a:t>un greve serpente nero</a:t>
            </a:r>
            <a:r>
              <a:rPr lang="it-IT" sz="2400">
                <a:solidFill>
                  <a:schemeClr val="dk1"/>
                </a:solidFill>
                <a:latin typeface="Calibri"/>
                <a:ea typeface="Calibri"/>
                <a:cs typeface="Calibri"/>
                <a:sym typeface="Calibri"/>
              </a:rPr>
              <a:t> [</a:t>
            </a:r>
            <a:r>
              <a:rPr i="1" lang="it-IT" sz="2400" u="sng">
                <a:solidFill>
                  <a:schemeClr val="dk1"/>
                </a:solidFill>
                <a:latin typeface="Calibri"/>
                <a:ea typeface="Calibri"/>
                <a:cs typeface="Calibri"/>
                <a:sym typeface="Calibri"/>
              </a:rPr>
              <a:t>l’anello, il circolo, il serpente: tutti simboli dell’eterno ritorno</a:t>
            </a:r>
            <a:r>
              <a:rPr lang="it-IT" sz="2400">
                <a:solidFill>
                  <a:schemeClr val="dk1"/>
                </a:solidFill>
                <a:latin typeface="Calibri"/>
                <a:ea typeface="Calibri"/>
                <a:cs typeface="Calibri"/>
                <a:sym typeface="Calibri"/>
              </a:rPr>
              <a:t>] penzolava dalla bocca. Avevo mai visto tanto </a:t>
            </a:r>
            <a:r>
              <a:rPr b="1" lang="it-IT" sz="2400">
                <a:solidFill>
                  <a:schemeClr val="dk1"/>
                </a:solidFill>
                <a:latin typeface="Calibri"/>
                <a:ea typeface="Calibri"/>
                <a:cs typeface="Calibri"/>
                <a:sym typeface="Calibri"/>
              </a:rPr>
              <a:t>schifo e livido raccapriccio</a:t>
            </a:r>
            <a:r>
              <a:rPr lang="it-IT" sz="2400">
                <a:solidFill>
                  <a:schemeClr val="dk1"/>
                </a:solidFill>
                <a:latin typeface="Calibri"/>
                <a:ea typeface="Calibri"/>
                <a:cs typeface="Calibri"/>
                <a:sym typeface="Calibri"/>
              </a:rPr>
              <a:t> dipinto su di un volto? [</a:t>
            </a:r>
            <a:r>
              <a:rPr i="1" lang="it-IT" sz="2400" u="sng">
                <a:solidFill>
                  <a:schemeClr val="dk1"/>
                </a:solidFill>
                <a:latin typeface="Calibri"/>
                <a:ea typeface="Calibri"/>
                <a:cs typeface="Calibri"/>
                <a:sym typeface="Calibri"/>
              </a:rPr>
              <a:t>ripugnanza dell’idea dell’eterno ritorno, sua “gravità”, pesantezza</a:t>
            </a:r>
            <a:r>
              <a:rPr lang="it-IT"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pic>
        <p:nvPicPr>
          <p:cNvPr id="555" name="Google Shape;555;p78"/>
          <p:cNvPicPr preferRelativeResize="0"/>
          <p:nvPr/>
        </p:nvPicPr>
        <p:blipFill rotWithShape="1">
          <a:blip r:embed="rId3">
            <a:alphaModFix/>
          </a:blip>
          <a:srcRect b="0" l="10821" r="11940" t="0"/>
          <a:stretch/>
        </p:blipFill>
        <p:spPr>
          <a:xfrm>
            <a:off x="5704025" y="1764175"/>
            <a:ext cx="3267475" cy="317284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79"/>
          <p:cNvSpPr txBox="1"/>
          <p:nvPr/>
        </p:nvSpPr>
        <p:spPr>
          <a:xfrm>
            <a:off x="211700" y="354725"/>
            <a:ext cx="8523900" cy="3417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400">
                <a:solidFill>
                  <a:schemeClr val="dk1"/>
                </a:solidFill>
                <a:latin typeface="Calibri"/>
                <a:ea typeface="Calibri"/>
                <a:cs typeface="Calibri"/>
                <a:sym typeface="Calibri"/>
              </a:rPr>
              <a:t>Forse, mentre dormiva, il serpente gli era strisciato dentro le fauci e lì si era abbarbicato mordendo. La mia mano tirò con forza il serpente, tirava e tirava – invano! </a:t>
            </a:r>
            <a:r>
              <a:rPr b="1" lang="it-IT" sz="2400">
                <a:solidFill>
                  <a:schemeClr val="dk1"/>
                </a:solidFill>
                <a:latin typeface="Calibri"/>
                <a:ea typeface="Calibri"/>
                <a:cs typeface="Calibri"/>
                <a:sym typeface="Calibri"/>
              </a:rPr>
              <a:t>Non riusciva a strappare</a:t>
            </a:r>
            <a:r>
              <a:rPr lang="it-IT" sz="2400">
                <a:solidFill>
                  <a:schemeClr val="dk1"/>
                </a:solidFill>
                <a:latin typeface="Calibri"/>
                <a:ea typeface="Calibri"/>
                <a:cs typeface="Calibri"/>
                <a:sym typeface="Calibri"/>
              </a:rPr>
              <a:t> il serpente dalle fauci. Allora un grido mi sfuggì dalla bocca: “</a:t>
            </a:r>
            <a:r>
              <a:rPr b="1" lang="it-IT" sz="2400">
                <a:solidFill>
                  <a:schemeClr val="dk1"/>
                </a:solidFill>
                <a:latin typeface="Calibri"/>
                <a:ea typeface="Calibri"/>
                <a:cs typeface="Calibri"/>
                <a:sym typeface="Calibri"/>
              </a:rPr>
              <a:t>Mordi! Mordi</a:t>
            </a:r>
            <a:r>
              <a:rPr lang="it-IT" sz="2400">
                <a:solidFill>
                  <a:schemeClr val="dk1"/>
                </a:solidFill>
                <a:latin typeface="Calibri"/>
                <a:ea typeface="Calibri"/>
                <a:cs typeface="Calibri"/>
                <a:sym typeface="Calibri"/>
              </a:rPr>
              <a:t>! Staccagli il capo!” […] Il pastore, poi, morse [</a:t>
            </a:r>
            <a:r>
              <a:rPr i="1" lang="it-IT" sz="2400" u="sng">
                <a:solidFill>
                  <a:schemeClr val="dk1"/>
                </a:solidFill>
                <a:latin typeface="Calibri"/>
                <a:ea typeface="Calibri"/>
                <a:cs typeface="Calibri"/>
                <a:sym typeface="Calibri"/>
              </a:rPr>
              <a:t>il passaggio al superuomo può avvenire solo dopo una decisione coraggiosa, un atto di volontà; con tale atto il pastore accetta e fa sua l’idea dell’eterno ritorno</a:t>
            </a:r>
            <a:r>
              <a:rPr lang="it-IT" sz="2400">
                <a:solidFill>
                  <a:schemeClr val="dk1"/>
                </a:solidFill>
                <a:latin typeface="Calibri"/>
                <a:ea typeface="Calibri"/>
                <a:cs typeface="Calibri"/>
                <a:sym typeface="Calibri"/>
              </a:rPr>
              <a:t>] così come gli consigliava il mio grido; e </a:t>
            </a:r>
            <a:r>
              <a:rPr b="1" lang="it-IT" sz="2400">
                <a:solidFill>
                  <a:schemeClr val="dk1"/>
                </a:solidFill>
                <a:latin typeface="Calibri"/>
                <a:ea typeface="Calibri"/>
                <a:cs typeface="Calibri"/>
                <a:sym typeface="Calibri"/>
              </a:rPr>
              <a:t>morse bene</a:t>
            </a:r>
            <a:r>
              <a:rPr lang="it-IT" sz="2400">
                <a:solidFill>
                  <a:schemeClr val="dk1"/>
                </a:solidFill>
                <a:latin typeface="Calibri"/>
                <a:ea typeface="Calibri"/>
                <a:cs typeface="Calibri"/>
                <a:sym typeface="Calibri"/>
              </a:rPr>
              <a:t>! Lontano da sé sputò la testa del serpente e balzò in piedi. – </a:t>
            </a:r>
            <a:endParaRPr sz="2400">
              <a:solidFill>
                <a:schemeClr val="dk1"/>
              </a:solidFill>
              <a:latin typeface="Calibri"/>
              <a:ea typeface="Calibri"/>
              <a:cs typeface="Calibri"/>
              <a:sym typeface="Calibri"/>
            </a:endParaRPr>
          </a:p>
        </p:txBody>
      </p:sp>
      <p:pic>
        <p:nvPicPr>
          <p:cNvPr id="561" name="Google Shape;561;p79"/>
          <p:cNvPicPr preferRelativeResize="0"/>
          <p:nvPr/>
        </p:nvPicPr>
        <p:blipFill rotWithShape="1">
          <a:blip r:embed="rId3">
            <a:alphaModFix/>
          </a:blip>
          <a:srcRect b="7938" l="17040" r="25332" t="5683"/>
          <a:stretch/>
        </p:blipFill>
        <p:spPr>
          <a:xfrm>
            <a:off x="7099025" y="3925949"/>
            <a:ext cx="1845625" cy="2074800"/>
          </a:xfrm>
          <a:prstGeom prst="rect">
            <a:avLst/>
          </a:prstGeom>
          <a:noFill/>
          <a:ln>
            <a:noFill/>
          </a:ln>
        </p:spPr>
      </p:pic>
      <p:sp>
        <p:nvSpPr>
          <p:cNvPr id="562" name="Google Shape;562;p79"/>
          <p:cNvSpPr txBox="1"/>
          <p:nvPr/>
        </p:nvSpPr>
        <p:spPr>
          <a:xfrm>
            <a:off x="86975" y="3925950"/>
            <a:ext cx="6747600" cy="2401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it-IT" sz="2400">
                <a:solidFill>
                  <a:schemeClr val="dk1"/>
                </a:solidFill>
                <a:latin typeface="Calibri"/>
                <a:ea typeface="Calibri"/>
                <a:cs typeface="Calibri"/>
                <a:sym typeface="Calibri"/>
              </a:rPr>
              <a:t>Non più pastore, non più uomo</a:t>
            </a:r>
            <a:r>
              <a:rPr lang="it-IT" sz="2400">
                <a:solidFill>
                  <a:schemeClr val="dk1"/>
                </a:solidFill>
                <a:latin typeface="Calibri"/>
                <a:ea typeface="Calibri"/>
                <a:cs typeface="Calibri"/>
                <a:sym typeface="Calibri"/>
              </a:rPr>
              <a:t> – un </a:t>
            </a:r>
            <a:r>
              <a:rPr b="1" lang="it-IT" sz="2400">
                <a:solidFill>
                  <a:schemeClr val="dk1"/>
                </a:solidFill>
                <a:latin typeface="Calibri"/>
                <a:ea typeface="Calibri"/>
                <a:cs typeface="Calibri"/>
                <a:sym typeface="Calibri"/>
              </a:rPr>
              <a:t>trasformato</a:t>
            </a:r>
            <a:r>
              <a:rPr lang="it-IT" sz="2400">
                <a:solidFill>
                  <a:schemeClr val="dk1"/>
                </a:solidFill>
                <a:latin typeface="Calibri"/>
                <a:ea typeface="Calibri"/>
                <a:cs typeface="Calibri"/>
                <a:sym typeface="Calibri"/>
              </a:rPr>
              <a:t>, un circonfuso di luce, che </a:t>
            </a:r>
            <a:r>
              <a:rPr b="1" i="1" lang="it-IT" sz="2400">
                <a:solidFill>
                  <a:schemeClr val="dk1"/>
                </a:solidFill>
                <a:latin typeface="Calibri"/>
                <a:ea typeface="Calibri"/>
                <a:cs typeface="Calibri"/>
                <a:sym typeface="Calibri"/>
              </a:rPr>
              <a:t>rideva</a:t>
            </a:r>
            <a:r>
              <a:rPr lang="it-IT" sz="2400">
                <a:solidFill>
                  <a:schemeClr val="dk1"/>
                </a:solidFill>
                <a:latin typeface="Calibri"/>
                <a:ea typeface="Calibri"/>
                <a:cs typeface="Calibri"/>
                <a:sym typeface="Calibri"/>
              </a:rPr>
              <a:t>! </a:t>
            </a:r>
            <a:r>
              <a:rPr b="1" lang="it-IT" sz="2400">
                <a:solidFill>
                  <a:schemeClr val="dk1"/>
                </a:solidFill>
                <a:latin typeface="Calibri"/>
                <a:ea typeface="Calibri"/>
                <a:cs typeface="Calibri"/>
                <a:sym typeface="Calibri"/>
              </a:rPr>
              <a:t>Mai prima al mondo aveva riso un uomo come </a:t>
            </a:r>
            <a:r>
              <a:rPr b="1" i="1" lang="it-IT" sz="2400">
                <a:solidFill>
                  <a:schemeClr val="dk1"/>
                </a:solidFill>
                <a:latin typeface="Calibri"/>
                <a:ea typeface="Calibri"/>
                <a:cs typeface="Calibri"/>
                <a:sym typeface="Calibri"/>
              </a:rPr>
              <a:t>lui</a:t>
            </a:r>
            <a:r>
              <a:rPr b="1" lang="it-IT" sz="2400">
                <a:solidFill>
                  <a:schemeClr val="dk1"/>
                </a:solidFill>
                <a:latin typeface="Calibri"/>
                <a:ea typeface="Calibri"/>
                <a:cs typeface="Calibri"/>
                <a:sym typeface="Calibri"/>
              </a:rPr>
              <a:t> rise</a:t>
            </a:r>
            <a:r>
              <a:rPr lang="it-IT" sz="2400">
                <a:solidFill>
                  <a:schemeClr val="dk1"/>
                </a:solidFill>
                <a:latin typeface="Calibri"/>
                <a:ea typeface="Calibri"/>
                <a:cs typeface="Calibri"/>
                <a:sym typeface="Calibri"/>
              </a:rPr>
              <a:t>!” [</a:t>
            </a:r>
            <a:r>
              <a:rPr i="1" lang="it-IT" sz="2400" u="sng">
                <a:solidFill>
                  <a:schemeClr val="dk1"/>
                </a:solidFill>
                <a:latin typeface="Calibri"/>
                <a:ea typeface="Calibri"/>
                <a:cs typeface="Calibri"/>
                <a:sym typeface="Calibri"/>
              </a:rPr>
              <a:t>l’uomo ridente - vedi anche la slide dopo - è ovviamente il </a:t>
            </a:r>
            <a:r>
              <a:rPr i="1" lang="it-IT" sz="2400" u="sng">
                <a:solidFill>
                  <a:srgbClr val="FF0000"/>
                </a:solidFill>
                <a:latin typeface="Calibri"/>
                <a:ea typeface="Calibri"/>
                <a:cs typeface="Calibri"/>
                <a:sym typeface="Calibri"/>
              </a:rPr>
              <a:t>superuomo</a:t>
            </a:r>
            <a:r>
              <a:rPr i="1" lang="it-IT" sz="2400" u="sng">
                <a:solidFill>
                  <a:schemeClr val="dk1"/>
                </a:solidFill>
                <a:latin typeface="Calibri"/>
                <a:ea typeface="Calibri"/>
                <a:cs typeface="Calibri"/>
                <a:sym typeface="Calibri"/>
              </a:rPr>
              <a:t>, colui che accetta la vita e il suo non-senso in pieno</a:t>
            </a:r>
            <a:r>
              <a:rPr lang="it-IT" sz="2400">
                <a:solidFill>
                  <a:schemeClr val="dk1"/>
                </a:solidFill>
                <a:latin typeface="Calibri"/>
                <a:ea typeface="Calibri"/>
                <a:cs typeface="Calibri"/>
                <a:sym typeface="Calibri"/>
              </a:rPr>
              <a:t>]</a:t>
            </a:r>
            <a:endParaRPr>
              <a:solidFill>
                <a:schemeClr val="dk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80"/>
          <p:cNvSpPr txBox="1"/>
          <p:nvPr/>
        </p:nvSpPr>
        <p:spPr>
          <a:xfrm>
            <a:off x="589350" y="3282825"/>
            <a:ext cx="79653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100"/>
              <a:t>“</a:t>
            </a:r>
            <a:r>
              <a:rPr b="1" lang="it-IT" sz="2100"/>
              <a:t>Potrei credere solo a un dio che sapesse danzare</a:t>
            </a:r>
            <a:r>
              <a:rPr lang="it-IT" sz="2100"/>
              <a:t>. E quando ho visto il mio </a:t>
            </a:r>
            <a:r>
              <a:rPr b="1" lang="it-IT" sz="2100"/>
              <a:t>demonio</a:t>
            </a:r>
            <a:r>
              <a:rPr lang="it-IT" sz="2100"/>
              <a:t>, l'ho sempre trovato </a:t>
            </a:r>
            <a:r>
              <a:rPr b="1" lang="it-IT" sz="2100"/>
              <a:t>serio, radicale, profondo, solenne</a:t>
            </a:r>
            <a:r>
              <a:rPr lang="it-IT" sz="2100"/>
              <a:t>: era lo </a:t>
            </a:r>
            <a:r>
              <a:rPr b="1" lang="it-IT" sz="2100"/>
              <a:t>spirito di gravità</a:t>
            </a:r>
            <a:r>
              <a:rPr lang="it-IT" sz="2100"/>
              <a:t>, grazie a lui tutte le cose cadono. Non con la collera, col riso si uccide. Orsù, uccidiamo lo spirito di gravità. Ho imparato a camminare: da quel momento mi piace correre. Ho imparato a volare: da quel momento non voglio più essere urtato per smuovermi. Adesso sono lieve, adesso io volo, adesso vedo al di sotto di me, </a:t>
            </a:r>
            <a:r>
              <a:rPr b="1" lang="it-IT" sz="2100"/>
              <a:t>adesso è un dio a danzare, se io danzo.</a:t>
            </a:r>
            <a:r>
              <a:rPr lang="it-IT" sz="2100"/>
              <a:t>” (Da </a:t>
            </a:r>
            <a:r>
              <a:rPr i="1" lang="it-IT" sz="2100"/>
              <a:t>Così parlò Zarathustra</a:t>
            </a:r>
            <a:r>
              <a:rPr lang="it-IT" sz="2100"/>
              <a:t>, “Del leggere e dello scrivere”)</a:t>
            </a:r>
            <a:endParaRPr sz="2100"/>
          </a:p>
        </p:txBody>
      </p:sp>
      <p:pic>
        <p:nvPicPr>
          <p:cNvPr id="569" name="Google Shape;569;p80"/>
          <p:cNvPicPr preferRelativeResize="0"/>
          <p:nvPr/>
        </p:nvPicPr>
        <p:blipFill rotWithShape="1">
          <a:blip r:embed="rId3">
            <a:alphaModFix/>
          </a:blip>
          <a:srcRect b="20331" l="0" r="0" t="15002"/>
          <a:stretch/>
        </p:blipFill>
        <p:spPr>
          <a:xfrm>
            <a:off x="1519025" y="132475"/>
            <a:ext cx="6495850" cy="315034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81"/>
          <p:cNvSpPr txBox="1"/>
          <p:nvPr/>
        </p:nvSpPr>
        <p:spPr>
          <a:xfrm>
            <a:off x="1571604" y="500042"/>
            <a:ext cx="6451650" cy="954107"/>
          </a:xfrm>
          <a:prstGeom prst="rect">
            <a:avLst/>
          </a:prstGeom>
          <a:solidFill>
            <a:schemeClr val="lt1"/>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800">
                <a:solidFill>
                  <a:srgbClr val="FF0000"/>
                </a:solidFill>
                <a:latin typeface="Calibri"/>
                <a:ea typeface="Calibri"/>
                <a:cs typeface="Calibri"/>
                <a:sym typeface="Calibri"/>
              </a:rPr>
              <a:t>INTERPRETAZIONI</a:t>
            </a:r>
            <a:r>
              <a:rPr b="1" lang="it-IT" sz="2800">
                <a:solidFill>
                  <a:schemeClr val="dk1"/>
                </a:solidFill>
                <a:latin typeface="Calibri"/>
                <a:ea typeface="Calibri"/>
                <a:cs typeface="Calibri"/>
                <a:sym typeface="Calibri"/>
              </a:rPr>
              <a:t> </a:t>
            </a:r>
            <a:endParaRPr/>
          </a:p>
          <a:p>
            <a:pPr indent="0" lvl="0" marL="0" marR="0" rtl="0" algn="ctr">
              <a:spcBef>
                <a:spcPts val="0"/>
              </a:spcBef>
              <a:spcAft>
                <a:spcPts val="0"/>
              </a:spcAft>
              <a:buNone/>
            </a:pPr>
            <a:r>
              <a:rPr b="1" lang="it-IT" sz="2800">
                <a:solidFill>
                  <a:schemeClr val="dk1"/>
                </a:solidFill>
                <a:latin typeface="Calibri"/>
                <a:ea typeface="Calibri"/>
                <a:cs typeface="Calibri"/>
                <a:sym typeface="Calibri"/>
              </a:rPr>
              <a:t>DELL’ETERNO RITORNO</a:t>
            </a:r>
            <a:endParaRPr b="1" sz="2800">
              <a:solidFill>
                <a:schemeClr val="dk1"/>
              </a:solidFill>
              <a:latin typeface="Calibri"/>
              <a:ea typeface="Calibri"/>
              <a:cs typeface="Calibri"/>
              <a:sym typeface="Calibri"/>
            </a:endParaRPr>
          </a:p>
        </p:txBody>
      </p:sp>
      <p:sp>
        <p:nvSpPr>
          <p:cNvPr id="575" name="Google Shape;575;p81"/>
          <p:cNvSpPr txBox="1"/>
          <p:nvPr/>
        </p:nvSpPr>
        <p:spPr>
          <a:xfrm>
            <a:off x="500034" y="2071678"/>
            <a:ext cx="8352900" cy="3971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3600">
                <a:solidFill>
                  <a:schemeClr val="dk1"/>
                </a:solidFill>
                <a:latin typeface="Calibri"/>
                <a:ea typeface="Calibri"/>
                <a:cs typeface="Calibri"/>
                <a:sym typeface="Calibri"/>
              </a:rPr>
              <a:t>Interpretazione </a:t>
            </a:r>
            <a:r>
              <a:rPr b="1" lang="it-IT" sz="3600">
                <a:solidFill>
                  <a:srgbClr val="FF0000"/>
                </a:solidFill>
                <a:latin typeface="Calibri"/>
                <a:ea typeface="Calibri"/>
                <a:cs typeface="Calibri"/>
                <a:sym typeface="Calibri"/>
              </a:rPr>
              <a:t>COSMOLOGICA</a:t>
            </a:r>
            <a:r>
              <a:rPr lang="it-IT" sz="3600">
                <a:solidFill>
                  <a:schemeClr val="dk1"/>
                </a:solidFill>
                <a:latin typeface="Calibri"/>
                <a:ea typeface="Calibri"/>
                <a:cs typeface="Calibri"/>
                <a:sym typeface="Calibri"/>
              </a:rPr>
              <a:t> (nel cosmo avviene esattamente questo, </a:t>
            </a:r>
            <a:r>
              <a:rPr lang="it-IT" sz="2100">
                <a:solidFill>
                  <a:schemeClr val="dk1"/>
                </a:solidFill>
                <a:latin typeface="Calibri"/>
                <a:ea typeface="Calibri"/>
                <a:cs typeface="Calibri"/>
                <a:sym typeface="Calibri"/>
              </a:rPr>
              <a:t>come dicevano gli stoici</a:t>
            </a:r>
            <a:r>
              <a:rPr lang="it-IT" sz="3600">
                <a:solidFill>
                  <a:schemeClr val="dk1"/>
                </a:solidFill>
                <a:latin typeface="Calibri"/>
                <a:ea typeface="Calibri"/>
                <a:cs typeface="Calibri"/>
                <a:sym typeface="Calibri"/>
              </a:rPr>
              <a:t>)</a:t>
            </a:r>
            <a:endParaRPr/>
          </a:p>
          <a:p>
            <a:pPr indent="0" lvl="0" marL="0" marR="0" rtl="0" algn="just">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just">
              <a:spcBef>
                <a:spcPts val="0"/>
              </a:spcBef>
              <a:spcAft>
                <a:spcPts val="0"/>
              </a:spcAft>
              <a:buNone/>
            </a:pPr>
            <a:r>
              <a:rPr lang="it-IT" sz="3600">
                <a:solidFill>
                  <a:schemeClr val="dk1"/>
                </a:solidFill>
                <a:latin typeface="Calibri"/>
                <a:ea typeface="Calibri"/>
                <a:cs typeface="Calibri"/>
                <a:sym typeface="Calibri"/>
              </a:rPr>
              <a:t>Interpretazione </a:t>
            </a:r>
            <a:r>
              <a:rPr b="1" lang="it-IT" sz="3600">
                <a:solidFill>
                  <a:srgbClr val="FF0000"/>
                </a:solidFill>
                <a:latin typeface="Calibri"/>
                <a:ea typeface="Calibri"/>
                <a:cs typeface="Calibri"/>
                <a:sym typeface="Calibri"/>
              </a:rPr>
              <a:t>ETICA</a:t>
            </a:r>
            <a:r>
              <a:rPr lang="it-IT" sz="3600">
                <a:solidFill>
                  <a:schemeClr val="dk1"/>
                </a:solidFill>
                <a:latin typeface="Calibri"/>
                <a:ea typeface="Calibri"/>
                <a:cs typeface="Calibri"/>
                <a:sym typeface="Calibri"/>
              </a:rPr>
              <a:t> (</a:t>
            </a:r>
            <a:r>
              <a:rPr i="1" lang="it-IT" sz="3600">
                <a:solidFill>
                  <a:schemeClr val="dk1"/>
                </a:solidFill>
                <a:latin typeface="Calibri"/>
                <a:ea typeface="Calibri"/>
                <a:cs typeface="Calibri"/>
                <a:sym typeface="Calibri"/>
              </a:rPr>
              <a:t>agisci come se…</a:t>
            </a:r>
            <a:r>
              <a:rPr lang="it-IT" sz="3600">
                <a:solidFill>
                  <a:schemeClr val="dk1"/>
                </a:solidFill>
                <a:latin typeface="Calibri"/>
                <a:ea typeface="Calibri"/>
                <a:cs typeface="Calibri"/>
                <a:sym typeface="Calibri"/>
              </a:rPr>
              <a:t>): ciò rende “pesante” ogni azione, che è destinata a ripetersi infinite volte</a:t>
            </a:r>
            <a:endParaRPr sz="3600">
              <a:solidFill>
                <a:schemeClr val="dk1"/>
              </a:solidFill>
              <a:latin typeface="Calibri"/>
              <a:ea typeface="Calibri"/>
              <a:cs typeface="Calibri"/>
              <a:sym typeface="Calibri"/>
            </a:endParaRPr>
          </a:p>
        </p:txBody>
      </p:sp>
      <p:sp>
        <p:nvSpPr>
          <p:cNvPr id="576" name="Google Shape;576;p81"/>
          <p:cNvSpPr/>
          <p:nvPr/>
        </p:nvSpPr>
        <p:spPr>
          <a:xfrm>
            <a:off x="285720" y="1643050"/>
            <a:ext cx="785818" cy="519351"/>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577" name="Google Shape;577;p81"/>
          <p:cNvSpPr/>
          <p:nvPr/>
        </p:nvSpPr>
        <p:spPr>
          <a:xfrm>
            <a:off x="285720" y="3786190"/>
            <a:ext cx="785818" cy="519351"/>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nvSpPr>
        <p:spPr>
          <a:xfrm>
            <a:off x="395536" y="751351"/>
            <a:ext cx="8496900" cy="2678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800">
                <a:solidFill>
                  <a:schemeClr val="dk1"/>
                </a:solidFill>
                <a:latin typeface="Calibri"/>
                <a:ea typeface="Calibri"/>
                <a:cs typeface="Calibri"/>
                <a:sym typeface="Calibri"/>
              </a:rPr>
              <a:t>Grazie a Ritschl comincia a </a:t>
            </a:r>
            <a:r>
              <a:rPr b="1" lang="it-IT" sz="2800">
                <a:solidFill>
                  <a:schemeClr val="dk1"/>
                </a:solidFill>
                <a:latin typeface="Calibri"/>
                <a:ea typeface="Calibri"/>
                <a:cs typeface="Calibri"/>
                <a:sym typeface="Calibri"/>
              </a:rPr>
              <a:t>pubblicare i suoi lavori</a:t>
            </a:r>
            <a:r>
              <a:rPr lang="it-IT" sz="2800">
                <a:solidFill>
                  <a:schemeClr val="dk1"/>
                </a:solidFill>
                <a:latin typeface="Calibri"/>
                <a:ea typeface="Calibri"/>
                <a:cs typeface="Calibri"/>
                <a:sym typeface="Calibri"/>
              </a:rPr>
              <a:t>, ancora studente; ancora grazie a Ritschl ottiene la </a:t>
            </a:r>
            <a:r>
              <a:rPr b="1" lang="it-IT" sz="2800">
                <a:solidFill>
                  <a:schemeClr val="dk1"/>
                </a:solidFill>
                <a:latin typeface="Calibri"/>
                <a:ea typeface="Calibri"/>
                <a:cs typeface="Calibri"/>
                <a:sym typeface="Calibri"/>
              </a:rPr>
              <a:t>cattedra di filologia classica a Basilea</a:t>
            </a:r>
            <a:r>
              <a:rPr lang="it-IT" sz="2800">
                <a:solidFill>
                  <a:schemeClr val="dk1"/>
                </a:solidFill>
                <a:latin typeface="Calibri"/>
                <a:ea typeface="Calibri"/>
                <a:cs typeface="Calibri"/>
                <a:sym typeface="Calibri"/>
              </a:rPr>
              <a:t>, pur non ancora laureato (</a:t>
            </a:r>
            <a:r>
              <a:rPr lang="it-IT" sz="2800">
                <a:solidFill>
                  <a:srgbClr val="FF0000"/>
                </a:solidFill>
                <a:latin typeface="Calibri"/>
                <a:ea typeface="Calibri"/>
                <a:cs typeface="Calibri"/>
                <a:sym typeface="Calibri"/>
              </a:rPr>
              <a:t>1869</a:t>
            </a:r>
            <a:r>
              <a:rPr lang="it-IT" sz="2800">
                <a:solidFill>
                  <a:schemeClr val="dk1"/>
                </a:solidFill>
                <a:latin typeface="Calibri"/>
                <a:ea typeface="Calibri"/>
                <a:cs typeface="Calibri"/>
                <a:sym typeface="Calibri"/>
              </a:rPr>
              <a:t>)</a:t>
            </a:r>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Franz </a:t>
            </a:r>
            <a:r>
              <a:rPr b="1" lang="it-IT" sz="2800">
                <a:solidFill>
                  <a:schemeClr val="dk1"/>
                </a:solidFill>
                <a:latin typeface="Calibri"/>
                <a:ea typeface="Calibri"/>
                <a:cs typeface="Calibri"/>
                <a:sym typeface="Calibri"/>
              </a:rPr>
              <a:t>Overbeck</a:t>
            </a:r>
            <a:r>
              <a:rPr lang="it-IT" sz="2800">
                <a:solidFill>
                  <a:schemeClr val="dk1"/>
                </a:solidFill>
                <a:latin typeface="Calibri"/>
                <a:ea typeface="Calibri"/>
                <a:cs typeface="Calibri"/>
                <a:sym typeface="Calibri"/>
              </a:rPr>
              <a:t>, forse l’amico più fedele di N., arrivò a Basilea occupandone la cattedra di teologia.</a:t>
            </a:r>
            <a:endParaRPr/>
          </a:p>
        </p:txBody>
      </p:sp>
      <p:sp>
        <p:nvSpPr>
          <p:cNvPr descr="Risultati immagini per Franz Overbeck" id="127" name="Google Shape;127;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Risultati immagini per Franz Overbeck" id="128" name="Google Shape;128;p19"/>
          <p:cNvPicPr preferRelativeResize="0"/>
          <p:nvPr/>
        </p:nvPicPr>
        <p:blipFill rotWithShape="1">
          <a:blip r:embed="rId3">
            <a:alphaModFix/>
          </a:blip>
          <a:srcRect b="15385" l="0" r="10561" t="0"/>
          <a:stretch/>
        </p:blipFill>
        <p:spPr>
          <a:xfrm>
            <a:off x="6084168" y="4077072"/>
            <a:ext cx="1947489" cy="2448272"/>
          </a:xfrm>
          <a:prstGeom prst="rect">
            <a:avLst/>
          </a:prstGeom>
          <a:noFill/>
          <a:ln>
            <a:noFill/>
          </a:ln>
          <a:effectLst>
            <a:outerShdw blurRad="292100" rotWithShape="0" algn="tl" dir="2700000" dist="139700">
              <a:srgbClr val="333333">
                <a:alpha val="64705"/>
              </a:srgbClr>
            </a:outerShdw>
          </a:effectLst>
        </p:spPr>
      </p:pic>
      <p:pic>
        <p:nvPicPr>
          <p:cNvPr descr="Risultati immagini per Ritschl" id="129" name="Google Shape;129;p19"/>
          <p:cNvPicPr preferRelativeResize="0"/>
          <p:nvPr/>
        </p:nvPicPr>
        <p:blipFill rotWithShape="1">
          <a:blip r:embed="rId4">
            <a:alphaModFix/>
          </a:blip>
          <a:srcRect b="16460" l="0" r="0" t="0"/>
          <a:stretch/>
        </p:blipFill>
        <p:spPr>
          <a:xfrm>
            <a:off x="1043608" y="4221088"/>
            <a:ext cx="1945863" cy="216024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82"/>
          <p:cNvSpPr txBox="1"/>
          <p:nvPr/>
        </p:nvSpPr>
        <p:spPr>
          <a:xfrm>
            <a:off x="539552" y="1196752"/>
            <a:ext cx="8352900" cy="5017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3200">
                <a:solidFill>
                  <a:schemeClr val="dk1"/>
                </a:solidFill>
                <a:latin typeface="Calibri"/>
                <a:ea typeface="Calibri"/>
                <a:cs typeface="Calibri"/>
                <a:sym typeface="Calibri"/>
              </a:rPr>
              <a:t>È </a:t>
            </a:r>
            <a:r>
              <a:rPr b="1" lang="it-IT" sz="3200">
                <a:solidFill>
                  <a:schemeClr val="dk1"/>
                </a:solidFill>
                <a:latin typeface="Calibri"/>
                <a:ea typeface="Calibri"/>
                <a:cs typeface="Calibri"/>
                <a:sym typeface="Calibri"/>
              </a:rPr>
              <a:t>il MODO DI ESSERE TIPICO DELL’</a:t>
            </a:r>
            <a:r>
              <a:rPr b="1" lang="it-IT" sz="3200">
                <a:solidFill>
                  <a:srgbClr val="FF0000"/>
                </a:solidFill>
                <a:latin typeface="Calibri"/>
                <a:ea typeface="Calibri"/>
                <a:cs typeface="Calibri"/>
                <a:sym typeface="Calibri"/>
              </a:rPr>
              <a:t>OLTREUOMO</a:t>
            </a:r>
            <a:r>
              <a:rPr lang="it-IT" sz="3200">
                <a:solidFill>
                  <a:schemeClr val="dk1"/>
                </a:solidFill>
                <a:latin typeface="Calibri"/>
                <a:ea typeface="Calibri"/>
                <a:cs typeface="Calibri"/>
                <a:sym typeface="Calibri"/>
              </a:rPr>
              <a:t>, colui che ha </a:t>
            </a:r>
            <a:r>
              <a:rPr b="1" lang="it-IT" sz="3200">
                <a:solidFill>
                  <a:schemeClr val="dk1"/>
                </a:solidFill>
                <a:latin typeface="Calibri"/>
                <a:ea typeface="Calibri"/>
                <a:cs typeface="Calibri"/>
                <a:sym typeface="Calibri"/>
              </a:rPr>
              <a:t>ACCETTATO LA VITA così com’è (</a:t>
            </a:r>
            <a:r>
              <a:rPr b="1" lang="it-IT" sz="3200" u="sng">
                <a:solidFill>
                  <a:schemeClr val="dk1"/>
                </a:solidFill>
                <a:latin typeface="Calibri"/>
                <a:ea typeface="Calibri"/>
                <a:cs typeface="Calibri"/>
                <a:sym typeface="Calibri"/>
              </a:rPr>
              <a:t>questa</a:t>
            </a:r>
            <a:r>
              <a:rPr b="1" lang="it-IT" sz="3200">
                <a:solidFill>
                  <a:schemeClr val="dk1"/>
                </a:solidFill>
                <a:latin typeface="Calibri"/>
                <a:ea typeface="Calibri"/>
                <a:cs typeface="Calibri"/>
                <a:sym typeface="Calibri"/>
              </a:rPr>
              <a:t>, </a:t>
            </a:r>
            <a:r>
              <a:rPr b="1" lang="it-IT" sz="3200" u="sng">
                <a:solidFill>
                  <a:schemeClr val="dk1"/>
                </a:solidFill>
                <a:latin typeface="Calibri"/>
                <a:ea typeface="Calibri"/>
                <a:cs typeface="Calibri"/>
                <a:sym typeface="Calibri"/>
              </a:rPr>
              <a:t>insensata</a:t>
            </a:r>
            <a:r>
              <a:rPr b="1" lang="it-IT" sz="3200">
                <a:solidFill>
                  <a:schemeClr val="dk1"/>
                </a:solidFill>
                <a:latin typeface="Calibri"/>
                <a:ea typeface="Calibri"/>
                <a:cs typeface="Calibri"/>
                <a:sym typeface="Calibri"/>
              </a:rPr>
              <a:t>) e la vive pienamente</a:t>
            </a:r>
            <a:r>
              <a:rPr lang="it-IT"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a:p>
            <a:pPr indent="0" lvl="0" marL="0" marR="0" rtl="0" algn="just">
              <a:spcBef>
                <a:spcPts val="0"/>
              </a:spcBef>
              <a:spcAft>
                <a:spcPts val="0"/>
              </a:spcAft>
              <a:buNone/>
            </a:pPr>
            <a:r>
              <a:rPr lang="it-IT" sz="3200">
                <a:solidFill>
                  <a:schemeClr val="dk1"/>
                </a:solidFill>
                <a:latin typeface="Calibri"/>
                <a:ea typeface="Calibri"/>
                <a:cs typeface="Calibri"/>
                <a:sym typeface="Calibri"/>
              </a:rPr>
              <a:t>Solo un essere pienamente soddisfatto (solo un essere che ha affermato con coraggio, decisione, forza, entusiasmo, felicità il proprio sì alla vita) potrebbe </a:t>
            </a:r>
            <a:r>
              <a:rPr b="1" lang="it-IT" sz="3200">
                <a:solidFill>
                  <a:schemeClr val="dk1"/>
                </a:solidFill>
                <a:latin typeface="Calibri"/>
                <a:ea typeface="Calibri"/>
                <a:cs typeface="Calibri"/>
                <a:sym typeface="Calibri"/>
              </a:rPr>
              <a:t>CONVIVERE</a:t>
            </a:r>
            <a:r>
              <a:rPr lang="it-IT" sz="3200">
                <a:solidFill>
                  <a:schemeClr val="dk1"/>
                </a:solidFill>
                <a:latin typeface="Calibri"/>
                <a:ea typeface="Calibri"/>
                <a:cs typeface="Calibri"/>
                <a:sym typeface="Calibri"/>
              </a:rPr>
              <a:t> con l’idea dell’eterno ritorno dell’uguale, </a:t>
            </a:r>
            <a:r>
              <a:rPr b="1" lang="it-IT" sz="3200">
                <a:solidFill>
                  <a:srgbClr val="FF0000"/>
                </a:solidFill>
                <a:latin typeface="Calibri"/>
                <a:ea typeface="Calibri"/>
                <a:cs typeface="Calibri"/>
                <a:sym typeface="Calibri"/>
              </a:rPr>
              <a:t>IMPRIMENDO LA PROPRIA VOLONTÀ IN OGNI ATTIMO</a:t>
            </a:r>
            <a:r>
              <a:rPr lang="it-IT"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583" name="Google Shape;583;p82"/>
          <p:cNvSpPr/>
          <p:nvPr/>
        </p:nvSpPr>
        <p:spPr>
          <a:xfrm>
            <a:off x="214282" y="642918"/>
            <a:ext cx="785818" cy="519351"/>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cxnSp>
        <p:nvCxnSpPr>
          <p:cNvPr id="589" name="Google Shape;589;p83"/>
          <p:cNvCxnSpPr/>
          <p:nvPr/>
        </p:nvCxnSpPr>
        <p:spPr>
          <a:xfrm>
            <a:off x="1268700" y="1021650"/>
            <a:ext cx="6447900" cy="12300"/>
          </a:xfrm>
          <a:prstGeom prst="straightConnector1">
            <a:avLst/>
          </a:prstGeom>
          <a:noFill/>
          <a:ln cap="flat" cmpd="sng" w="28575">
            <a:solidFill>
              <a:schemeClr val="dk2"/>
            </a:solidFill>
            <a:prstDash val="solid"/>
            <a:round/>
            <a:headEnd len="med" w="med" type="none"/>
            <a:tailEnd len="med" w="med" type="triangle"/>
          </a:ln>
        </p:spPr>
      </p:cxnSp>
      <p:sp>
        <p:nvSpPr>
          <p:cNvPr id="590" name="Google Shape;590;p83"/>
          <p:cNvSpPr txBox="1"/>
          <p:nvPr/>
        </p:nvSpPr>
        <p:spPr>
          <a:xfrm>
            <a:off x="312025" y="1220450"/>
            <a:ext cx="8634600" cy="121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IT" sz="2800" u="sng">
                <a:solidFill>
                  <a:srgbClr val="073763"/>
                </a:solidFill>
                <a:latin typeface="Calibri"/>
                <a:ea typeface="Calibri"/>
                <a:cs typeface="Calibri"/>
                <a:sym typeface="Calibri"/>
              </a:rPr>
              <a:t>VITA LINEARE</a:t>
            </a:r>
            <a:endParaRPr b="1" sz="2800" u="sng">
              <a:solidFill>
                <a:srgbClr val="073763"/>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it-IT" sz="2800">
                <a:solidFill>
                  <a:schemeClr val="dk1"/>
                </a:solidFill>
                <a:latin typeface="Calibri"/>
                <a:ea typeface="Calibri"/>
                <a:cs typeface="Calibri"/>
                <a:sym typeface="Calibri"/>
              </a:rPr>
              <a:t>ha </a:t>
            </a:r>
            <a:r>
              <a:rPr b="1" lang="it-IT" sz="2800">
                <a:solidFill>
                  <a:schemeClr val="dk1"/>
                </a:solidFill>
                <a:latin typeface="Calibri"/>
                <a:ea typeface="Calibri"/>
                <a:cs typeface="Calibri"/>
                <a:sym typeface="Calibri"/>
              </a:rPr>
              <a:t>una direzione</a:t>
            </a:r>
            <a:r>
              <a:rPr lang="it-IT" sz="2800">
                <a:solidFill>
                  <a:schemeClr val="dk1"/>
                </a:solidFill>
                <a:latin typeface="Calibri"/>
                <a:ea typeface="Calibri"/>
                <a:cs typeface="Calibri"/>
                <a:sym typeface="Calibri"/>
              </a:rPr>
              <a:t>, un </a:t>
            </a:r>
            <a:r>
              <a:rPr b="1" lang="it-IT" sz="2800">
                <a:solidFill>
                  <a:schemeClr val="dk1"/>
                </a:solidFill>
                <a:latin typeface="Calibri"/>
                <a:ea typeface="Calibri"/>
                <a:cs typeface="Calibri"/>
                <a:sym typeface="Calibri"/>
              </a:rPr>
              <a:t>senso</a:t>
            </a:r>
            <a:endParaRPr b="1"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it-IT" sz="2800">
                <a:solidFill>
                  <a:schemeClr val="dk1"/>
                </a:solidFill>
                <a:latin typeface="Calibri"/>
                <a:ea typeface="Calibri"/>
                <a:cs typeface="Calibri"/>
                <a:sym typeface="Calibri"/>
              </a:rPr>
              <a:t>la </a:t>
            </a:r>
            <a:r>
              <a:rPr b="1" lang="it-IT" sz="2800">
                <a:solidFill>
                  <a:schemeClr val="dk1"/>
                </a:solidFill>
                <a:latin typeface="Calibri"/>
                <a:ea typeface="Calibri"/>
                <a:cs typeface="Calibri"/>
                <a:sym typeface="Calibri"/>
              </a:rPr>
              <a:t>meta</a:t>
            </a:r>
            <a:r>
              <a:rPr lang="it-IT" sz="2800">
                <a:solidFill>
                  <a:schemeClr val="dk1"/>
                </a:solidFill>
                <a:latin typeface="Calibri"/>
                <a:ea typeface="Calibri"/>
                <a:cs typeface="Calibri"/>
                <a:sym typeface="Calibri"/>
              </a:rPr>
              <a:t> (scopo) assume più importanza di ogni altro istante</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it-IT" sz="2800">
                <a:solidFill>
                  <a:schemeClr val="dk1"/>
                </a:solidFill>
                <a:latin typeface="Calibri"/>
                <a:ea typeface="Calibri"/>
                <a:cs typeface="Calibri"/>
                <a:sym typeface="Calibri"/>
              </a:rPr>
              <a:t>ogni momento è </a:t>
            </a:r>
            <a:r>
              <a:rPr b="1" lang="it-IT" sz="2800">
                <a:solidFill>
                  <a:schemeClr val="dk1"/>
                </a:solidFill>
                <a:latin typeface="Calibri"/>
                <a:ea typeface="Calibri"/>
                <a:cs typeface="Calibri"/>
                <a:sym typeface="Calibri"/>
              </a:rPr>
              <a:t>determinato</a:t>
            </a:r>
            <a:r>
              <a:rPr lang="it-IT" sz="2800">
                <a:solidFill>
                  <a:schemeClr val="dk1"/>
                </a:solidFill>
                <a:latin typeface="Calibri"/>
                <a:ea typeface="Calibri"/>
                <a:cs typeface="Calibri"/>
                <a:sym typeface="Calibri"/>
              </a:rPr>
              <a:t> dal precedente</a:t>
            </a:r>
            <a:endParaRPr sz="2800">
              <a:solidFill>
                <a:schemeClr val="dk1"/>
              </a:solidFill>
              <a:latin typeface="Calibri"/>
              <a:ea typeface="Calibri"/>
              <a:cs typeface="Calibri"/>
              <a:sym typeface="Calibri"/>
            </a:endParaRPr>
          </a:p>
        </p:txBody>
      </p:sp>
      <p:sp>
        <p:nvSpPr>
          <p:cNvPr id="591" name="Google Shape;591;p83"/>
          <p:cNvSpPr txBox="1"/>
          <p:nvPr/>
        </p:nvSpPr>
        <p:spPr>
          <a:xfrm>
            <a:off x="191125" y="4193075"/>
            <a:ext cx="7786500" cy="121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IT" sz="2800" u="sng">
                <a:solidFill>
                  <a:srgbClr val="FF0000"/>
                </a:solidFill>
                <a:latin typeface="Calibri"/>
                <a:ea typeface="Calibri"/>
                <a:cs typeface="Calibri"/>
                <a:sym typeface="Calibri"/>
              </a:rPr>
              <a:t>VITA CIRCOLARE</a:t>
            </a:r>
            <a:endParaRPr b="1" sz="2800" u="sng">
              <a:solidFill>
                <a:srgbClr val="FF0000"/>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it-IT" sz="2800">
                <a:solidFill>
                  <a:schemeClr val="dk1"/>
                </a:solidFill>
                <a:latin typeface="Calibri"/>
                <a:ea typeface="Calibri"/>
                <a:cs typeface="Calibri"/>
                <a:sym typeface="Calibri"/>
              </a:rPr>
              <a:t>non ha </a:t>
            </a:r>
            <a:r>
              <a:rPr lang="it-IT" sz="2800">
                <a:solidFill>
                  <a:schemeClr val="dk1"/>
                </a:solidFill>
                <a:latin typeface="Calibri"/>
                <a:ea typeface="Calibri"/>
                <a:cs typeface="Calibri"/>
                <a:sym typeface="Calibri"/>
              </a:rPr>
              <a:t>un </a:t>
            </a:r>
            <a:r>
              <a:rPr b="1" lang="it-IT" sz="2800">
                <a:solidFill>
                  <a:schemeClr val="dk1"/>
                </a:solidFill>
                <a:latin typeface="Calibri"/>
                <a:ea typeface="Calibri"/>
                <a:cs typeface="Calibri"/>
                <a:sym typeface="Calibri"/>
              </a:rPr>
              <a:t>senso al di fuori di sé</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it-IT" sz="2800">
                <a:solidFill>
                  <a:schemeClr val="dk1"/>
                </a:solidFill>
                <a:latin typeface="Calibri"/>
                <a:ea typeface="Calibri"/>
                <a:cs typeface="Calibri"/>
                <a:sym typeface="Calibri"/>
              </a:rPr>
              <a:t>ogni momento è </a:t>
            </a:r>
            <a:r>
              <a:rPr b="1" lang="it-IT" sz="2800">
                <a:solidFill>
                  <a:schemeClr val="dk1"/>
                </a:solidFill>
                <a:latin typeface="Calibri"/>
                <a:ea typeface="Calibri"/>
                <a:cs typeface="Calibri"/>
                <a:sym typeface="Calibri"/>
              </a:rPr>
              <a:t>importante quanto ogni altro</a:t>
            </a:r>
            <a:endParaRPr b="1"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it-IT" sz="2800">
                <a:solidFill>
                  <a:schemeClr val="dk1"/>
                </a:solidFill>
                <a:latin typeface="Calibri"/>
                <a:ea typeface="Calibri"/>
                <a:cs typeface="Calibri"/>
                <a:sym typeface="Calibri"/>
              </a:rPr>
              <a:t>per questo </a:t>
            </a:r>
            <a:r>
              <a:rPr b="1" lang="it-IT" sz="2800">
                <a:solidFill>
                  <a:schemeClr val="dk1"/>
                </a:solidFill>
                <a:latin typeface="Calibri"/>
                <a:ea typeface="Calibri"/>
                <a:cs typeface="Calibri"/>
                <a:sym typeface="Calibri"/>
              </a:rPr>
              <a:t>ogni momento è </a:t>
            </a:r>
            <a:r>
              <a:rPr lang="it-IT" sz="2800">
                <a:solidFill>
                  <a:schemeClr val="dk1"/>
                </a:solidFill>
                <a:latin typeface="Calibri"/>
                <a:ea typeface="Calibri"/>
                <a:cs typeface="Calibri"/>
                <a:sym typeface="Calibri"/>
              </a:rPr>
              <a:t>e</a:t>
            </a:r>
            <a:r>
              <a:rPr b="1" lang="it-IT" sz="2800">
                <a:solidFill>
                  <a:schemeClr val="dk1"/>
                </a:solidFill>
                <a:latin typeface="Calibri"/>
                <a:ea typeface="Calibri"/>
                <a:cs typeface="Calibri"/>
                <a:sym typeface="Calibri"/>
              </a:rPr>
              <a:t> deve essere creato </a:t>
            </a:r>
            <a:r>
              <a:rPr lang="it-IT" sz="2800">
                <a:solidFill>
                  <a:schemeClr val="dk1"/>
                </a:solidFill>
                <a:latin typeface="Calibri"/>
                <a:ea typeface="Calibri"/>
                <a:cs typeface="Calibri"/>
                <a:sym typeface="Calibri"/>
              </a:rPr>
              <a:t>e </a:t>
            </a:r>
            <a:r>
              <a:rPr b="1" lang="it-IT" sz="2800">
                <a:solidFill>
                  <a:schemeClr val="dk1"/>
                </a:solidFill>
                <a:latin typeface="Calibri"/>
                <a:ea typeface="Calibri"/>
                <a:cs typeface="Calibri"/>
                <a:sym typeface="Calibri"/>
              </a:rPr>
              <a:t>voluto </a:t>
            </a:r>
            <a:r>
              <a:rPr lang="it-IT" sz="2800">
                <a:solidFill>
                  <a:schemeClr val="dk1"/>
                </a:solidFill>
                <a:latin typeface="Calibri"/>
                <a:ea typeface="Calibri"/>
                <a:cs typeface="Calibri"/>
                <a:sym typeface="Calibri"/>
              </a:rPr>
              <a:t>(</a:t>
            </a:r>
            <a:r>
              <a:rPr b="1" lang="it-IT" sz="2800">
                <a:solidFill>
                  <a:schemeClr val="dk1"/>
                </a:solidFill>
                <a:latin typeface="Calibri"/>
                <a:ea typeface="Calibri"/>
                <a:cs typeface="Calibri"/>
                <a:sym typeface="Calibri"/>
              </a:rPr>
              <a:t>volontà di potenza</a:t>
            </a:r>
            <a:r>
              <a:rPr lang="it-IT"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pic>
        <p:nvPicPr>
          <p:cNvPr descr="Risultati immagini per eterno ritorno" id="592" name="Google Shape;592;p83"/>
          <p:cNvPicPr preferRelativeResize="0"/>
          <p:nvPr/>
        </p:nvPicPr>
        <p:blipFill rotWithShape="1">
          <a:blip r:embed="rId3">
            <a:alphaModFix/>
          </a:blip>
          <a:srcRect b="0" l="0" r="0" t="0"/>
          <a:stretch/>
        </p:blipFill>
        <p:spPr>
          <a:xfrm>
            <a:off x="7140650" y="3590500"/>
            <a:ext cx="1656926" cy="163562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84"/>
          <p:cNvSpPr txBox="1"/>
          <p:nvPr/>
        </p:nvSpPr>
        <p:spPr>
          <a:xfrm>
            <a:off x="539552" y="476672"/>
            <a:ext cx="820891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400">
                <a:solidFill>
                  <a:srgbClr val="FF0000"/>
                </a:solidFill>
                <a:latin typeface="Calibri"/>
                <a:ea typeface="Calibri"/>
                <a:cs typeface="Calibri"/>
                <a:sym typeface="Calibri"/>
              </a:rPr>
              <a:t>Volontà di potenza</a:t>
            </a:r>
            <a:endParaRPr b="1" sz="4400">
              <a:solidFill>
                <a:srgbClr val="FF0000"/>
              </a:solidFill>
              <a:latin typeface="Calibri"/>
              <a:ea typeface="Calibri"/>
              <a:cs typeface="Calibri"/>
              <a:sym typeface="Calibri"/>
            </a:endParaRPr>
          </a:p>
        </p:txBody>
      </p:sp>
      <p:graphicFrame>
        <p:nvGraphicFramePr>
          <p:cNvPr id="598" name="Google Shape;598;p84"/>
          <p:cNvGraphicFramePr/>
          <p:nvPr/>
        </p:nvGraphicFramePr>
        <p:xfrm>
          <a:off x="323525" y="1340768"/>
          <a:ext cx="3000000" cy="3000000"/>
        </p:xfrm>
        <a:graphic>
          <a:graphicData uri="http://schemas.openxmlformats.org/drawingml/2006/table">
            <a:tbl>
              <a:tblPr>
                <a:noFill/>
                <a:tableStyleId>{CBB57200-D281-4324-B22F-5C2761332D3A}</a:tableStyleId>
              </a:tblPr>
              <a:tblGrid>
                <a:gridCol w="2141775"/>
                <a:gridCol w="2141775"/>
                <a:gridCol w="2142700"/>
                <a:gridCol w="2142700"/>
              </a:tblGrid>
              <a:tr h="630075">
                <a:tc gridSpan="4">
                  <a:txBody>
                    <a:bodyPr/>
                    <a:lstStyle/>
                    <a:p>
                      <a:pPr indent="0" lvl="0" marL="0" marR="0" rtl="0" algn="ctr">
                        <a:lnSpc>
                          <a:spcPct val="120000"/>
                        </a:lnSpc>
                        <a:spcBef>
                          <a:spcPts val="0"/>
                        </a:spcBef>
                        <a:spcAft>
                          <a:spcPts val="0"/>
                        </a:spcAft>
                        <a:buNone/>
                      </a:pPr>
                      <a:r>
                        <a:rPr b="1" i="1" lang="it-IT" sz="2400" u="none" cap="none" strike="noStrike">
                          <a:latin typeface="Arial"/>
                          <a:ea typeface="Arial"/>
                          <a:cs typeface="Arial"/>
                          <a:sym typeface="Arial"/>
                        </a:rPr>
                        <a:t>La volontà di potenza</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r>
              <a:tr h="630075">
                <a:tc>
                  <a:txBody>
                    <a:bodyPr/>
                    <a:lstStyle/>
                    <a:p>
                      <a:pPr indent="0" lvl="0" marL="0" marR="0" rtl="0" algn="ctr">
                        <a:lnSpc>
                          <a:spcPct val="120000"/>
                        </a:lnSpc>
                        <a:spcBef>
                          <a:spcPts val="0"/>
                        </a:spcBef>
                        <a:spcAft>
                          <a:spcPts val="0"/>
                        </a:spcAft>
                        <a:buNone/>
                      </a:pPr>
                      <a:r>
                        <a:rPr i="1" lang="it-IT" sz="2400" u="none" cap="none" strike="noStrike">
                          <a:latin typeface="Arial"/>
                          <a:ea typeface="Arial"/>
                          <a:cs typeface="Arial"/>
                          <a:sym typeface="Arial"/>
                        </a:rPr>
                        <a:t>È in tutto</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3">
                  <a:txBody>
                    <a:bodyPr/>
                    <a:lstStyle/>
                    <a:p>
                      <a:pPr indent="0" lvl="0" marL="0" marR="0" rtl="0" algn="ctr">
                        <a:lnSpc>
                          <a:spcPct val="120000"/>
                        </a:lnSpc>
                        <a:spcBef>
                          <a:spcPts val="0"/>
                        </a:spcBef>
                        <a:spcAft>
                          <a:spcPts val="0"/>
                        </a:spcAft>
                        <a:buNone/>
                      </a:pPr>
                      <a:r>
                        <a:rPr i="1" lang="it-IT" sz="2400" u="none" cap="none" strike="noStrike">
                          <a:latin typeface="Arial"/>
                          <a:ea typeface="Arial"/>
                          <a:cs typeface="Arial"/>
                          <a:sym typeface="Arial"/>
                        </a:rPr>
                        <a:t>È tipica del superuomo</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3780425">
                <a:tc>
                  <a:txBody>
                    <a:bodyPr/>
                    <a:lstStyle/>
                    <a:p>
                      <a:pPr indent="0" lvl="0" marL="0" marR="0" rtl="0" algn="just">
                        <a:lnSpc>
                          <a:spcPct val="120000"/>
                        </a:lnSpc>
                        <a:spcBef>
                          <a:spcPts val="0"/>
                        </a:spcBef>
                        <a:spcAft>
                          <a:spcPts val="0"/>
                        </a:spcAft>
                        <a:buNone/>
                      </a:pPr>
                      <a:r>
                        <a:rPr lang="it-IT" sz="2400" u="none" cap="none" strike="noStrike">
                          <a:latin typeface="Arial"/>
                          <a:ea typeface="Arial"/>
                          <a:cs typeface="Arial"/>
                          <a:sym typeface="Arial"/>
                        </a:rPr>
                        <a:t>È l’istinto ad </a:t>
                      </a:r>
                      <a:r>
                        <a:rPr b="1" lang="it-IT" sz="2400" u="none" cap="none" strike="noStrike">
                          <a:latin typeface="Arial"/>
                          <a:ea typeface="Arial"/>
                          <a:cs typeface="Arial"/>
                          <a:sym typeface="Arial"/>
                        </a:rPr>
                        <a:t>accrescere</a:t>
                      </a:r>
                      <a:r>
                        <a:rPr lang="it-IT" sz="2400" u="none" cap="none" strike="noStrike">
                          <a:latin typeface="Arial"/>
                          <a:ea typeface="Arial"/>
                          <a:cs typeface="Arial"/>
                          <a:sym typeface="Arial"/>
                        </a:rPr>
                        <a:t> la propria forza vitale, è </a:t>
                      </a:r>
                      <a:r>
                        <a:rPr b="1" lang="it-IT" sz="2400" u="none" cap="none" strike="noStrike">
                          <a:latin typeface="Arial"/>
                          <a:ea typeface="Arial"/>
                          <a:cs typeface="Arial"/>
                          <a:sym typeface="Arial"/>
                        </a:rPr>
                        <a:t>lotta</a:t>
                      </a:r>
                      <a:r>
                        <a:rPr lang="it-IT" sz="2400" u="none" cap="none" strike="noStrike">
                          <a:latin typeface="Arial"/>
                          <a:ea typeface="Arial"/>
                          <a:cs typeface="Arial"/>
                          <a:sym typeface="Arial"/>
                        </a:rPr>
                        <a:t> per espandersi, è </a:t>
                      </a:r>
                      <a:r>
                        <a:rPr b="1" lang="it-IT" sz="2400" u="none" cap="none" strike="noStrike">
                          <a:latin typeface="Arial"/>
                          <a:ea typeface="Arial"/>
                          <a:cs typeface="Arial"/>
                          <a:sym typeface="Arial"/>
                        </a:rPr>
                        <a:t>appropriazione</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20000"/>
                        </a:lnSpc>
                        <a:spcBef>
                          <a:spcPts val="0"/>
                        </a:spcBef>
                        <a:spcAft>
                          <a:spcPts val="0"/>
                        </a:spcAft>
                        <a:buNone/>
                      </a:pPr>
                      <a:r>
                        <a:rPr lang="it-IT" sz="2400" u="none" cap="none" strike="noStrike">
                          <a:latin typeface="Arial"/>
                          <a:ea typeface="Arial"/>
                          <a:cs typeface="Arial"/>
                          <a:sym typeface="Arial"/>
                        </a:rPr>
                        <a:t>È recupero dei </a:t>
                      </a:r>
                      <a:r>
                        <a:rPr b="1" lang="it-IT" sz="2400" u="none" cap="none" strike="noStrike">
                          <a:latin typeface="Arial"/>
                          <a:ea typeface="Arial"/>
                          <a:cs typeface="Arial"/>
                          <a:sym typeface="Arial"/>
                        </a:rPr>
                        <a:t>valori vitali naturali</a:t>
                      </a:r>
                      <a:r>
                        <a:rPr lang="it-IT" sz="2400" u="none" cap="none" strike="noStrike">
                          <a:latin typeface="Arial"/>
                          <a:ea typeface="Arial"/>
                          <a:cs typeface="Arial"/>
                          <a:sym typeface="Arial"/>
                        </a:rPr>
                        <a:t> (salute, istinto, forza, gioia)</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20000"/>
                        </a:lnSpc>
                        <a:spcBef>
                          <a:spcPts val="0"/>
                        </a:spcBef>
                        <a:spcAft>
                          <a:spcPts val="0"/>
                        </a:spcAft>
                        <a:buNone/>
                      </a:pPr>
                      <a:r>
                        <a:rPr lang="it-IT" sz="2400" u="none" cap="none" strike="noStrike">
                          <a:latin typeface="Arial"/>
                          <a:ea typeface="Arial"/>
                          <a:cs typeface="Arial"/>
                          <a:sym typeface="Arial"/>
                        </a:rPr>
                        <a:t>È </a:t>
                      </a:r>
                      <a:r>
                        <a:rPr b="1" lang="it-IT" sz="2400" u="none" cap="none" strike="noStrike">
                          <a:latin typeface="Arial"/>
                          <a:ea typeface="Arial"/>
                          <a:cs typeface="Arial"/>
                          <a:sym typeface="Arial"/>
                        </a:rPr>
                        <a:t>volontà di volere</a:t>
                      </a:r>
                      <a:r>
                        <a:rPr lang="it-IT" sz="2400" u="none" cap="none" strike="noStrike">
                          <a:latin typeface="Arial"/>
                          <a:ea typeface="Arial"/>
                          <a:cs typeface="Arial"/>
                          <a:sym typeface="Arial"/>
                        </a:rPr>
                        <a:t>, cioè volontà di non veder annullata la propria volontà</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20000"/>
                        </a:lnSpc>
                        <a:spcBef>
                          <a:spcPts val="0"/>
                        </a:spcBef>
                        <a:spcAft>
                          <a:spcPts val="0"/>
                        </a:spcAft>
                        <a:buNone/>
                      </a:pPr>
                      <a:r>
                        <a:rPr lang="it-IT" sz="2400" u="none" cap="none" strike="noStrike">
                          <a:latin typeface="Arial"/>
                          <a:ea typeface="Arial"/>
                          <a:cs typeface="Arial"/>
                          <a:sym typeface="Arial"/>
                        </a:rPr>
                        <a:t>È </a:t>
                      </a:r>
                      <a:r>
                        <a:rPr b="1" lang="it-IT" sz="2400" u="none" cap="none" strike="noStrike">
                          <a:latin typeface="Arial"/>
                          <a:ea typeface="Arial"/>
                          <a:cs typeface="Arial"/>
                          <a:sym typeface="Arial"/>
                        </a:rPr>
                        <a:t>forza creativa</a:t>
                      </a:r>
                      <a:r>
                        <a:rPr lang="it-IT" sz="2400" u="none" cap="none" strike="noStrike">
                          <a:latin typeface="Arial"/>
                          <a:ea typeface="Arial"/>
                          <a:cs typeface="Arial"/>
                          <a:sym typeface="Arial"/>
                        </a:rPr>
                        <a:t>. Dato che il mondo non ha senso oggettivo, è invenzione di senso</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85"/>
          <p:cNvSpPr txBox="1"/>
          <p:nvPr/>
        </p:nvSpPr>
        <p:spPr>
          <a:xfrm>
            <a:off x="539552" y="476672"/>
            <a:ext cx="820891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400">
                <a:solidFill>
                  <a:srgbClr val="FF0000"/>
                </a:solidFill>
                <a:latin typeface="Calibri"/>
                <a:ea typeface="Calibri"/>
                <a:cs typeface="Calibri"/>
                <a:sym typeface="Calibri"/>
              </a:rPr>
              <a:t>NICHILISMO</a:t>
            </a:r>
            <a:endParaRPr b="1" sz="4400">
              <a:solidFill>
                <a:srgbClr val="FF0000"/>
              </a:solidFill>
              <a:latin typeface="Calibri"/>
              <a:ea typeface="Calibri"/>
              <a:cs typeface="Calibri"/>
              <a:sym typeface="Calibri"/>
            </a:endParaRPr>
          </a:p>
        </p:txBody>
      </p:sp>
      <p:sp>
        <p:nvSpPr>
          <p:cNvPr id="604" name="Google Shape;604;p85"/>
          <p:cNvSpPr txBox="1"/>
          <p:nvPr/>
        </p:nvSpPr>
        <p:spPr>
          <a:xfrm>
            <a:off x="1071538" y="2071678"/>
            <a:ext cx="7215238"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800">
                <a:solidFill>
                  <a:schemeClr val="dk1"/>
                </a:solidFill>
                <a:latin typeface="Calibri"/>
                <a:ea typeface="Calibri"/>
                <a:cs typeface="Calibri"/>
                <a:sym typeface="Calibri"/>
              </a:rPr>
              <a:t>UOMO DI FRONTE AL NULLA</a:t>
            </a:r>
            <a:endParaRPr b="1" sz="2800">
              <a:solidFill>
                <a:schemeClr val="dk1"/>
              </a:solidFill>
              <a:latin typeface="Calibri"/>
              <a:ea typeface="Calibri"/>
              <a:cs typeface="Calibri"/>
              <a:sym typeface="Calibri"/>
            </a:endParaRPr>
          </a:p>
        </p:txBody>
      </p:sp>
      <p:pic>
        <p:nvPicPr>
          <p:cNvPr descr="Visualizza immagine di origine" id="605" name="Google Shape;605;p85"/>
          <p:cNvPicPr preferRelativeResize="0"/>
          <p:nvPr/>
        </p:nvPicPr>
        <p:blipFill rotWithShape="1">
          <a:blip r:embed="rId3">
            <a:alphaModFix/>
          </a:blip>
          <a:srcRect b="0" l="0" r="0" t="0"/>
          <a:stretch/>
        </p:blipFill>
        <p:spPr>
          <a:xfrm>
            <a:off x="1785918" y="2643182"/>
            <a:ext cx="5715000" cy="38100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86"/>
          <p:cNvSpPr txBox="1"/>
          <p:nvPr/>
        </p:nvSpPr>
        <p:spPr>
          <a:xfrm>
            <a:off x="539552" y="476672"/>
            <a:ext cx="820891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400">
                <a:solidFill>
                  <a:srgbClr val="FF0000"/>
                </a:solidFill>
                <a:latin typeface="Calibri"/>
                <a:ea typeface="Calibri"/>
                <a:cs typeface="Calibri"/>
                <a:sym typeface="Calibri"/>
              </a:rPr>
              <a:t>NICHILISMO</a:t>
            </a:r>
            <a:endParaRPr b="1" sz="4400">
              <a:solidFill>
                <a:srgbClr val="FF0000"/>
              </a:solidFill>
              <a:latin typeface="Calibri"/>
              <a:ea typeface="Calibri"/>
              <a:cs typeface="Calibri"/>
              <a:sym typeface="Calibri"/>
            </a:endParaRPr>
          </a:p>
        </p:txBody>
      </p:sp>
      <p:sp>
        <p:nvSpPr>
          <p:cNvPr id="611" name="Google Shape;611;p86"/>
          <p:cNvSpPr txBox="1"/>
          <p:nvPr/>
        </p:nvSpPr>
        <p:spPr>
          <a:xfrm>
            <a:off x="1071538" y="2071678"/>
            <a:ext cx="7215238" cy="31085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800" u="sng">
                <a:solidFill>
                  <a:schemeClr val="dk1"/>
                </a:solidFill>
                <a:latin typeface="Calibri"/>
                <a:ea typeface="Calibri"/>
                <a:cs typeface="Calibri"/>
                <a:sym typeface="Calibri"/>
              </a:rPr>
              <a:t>DISTINZIONE</a:t>
            </a:r>
            <a:endParaRPr sz="2800" u="sng">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a:p>
            <a:pPr indent="-177800" lvl="0" marL="0" marR="0" rtl="0" algn="ctr">
              <a:spcBef>
                <a:spcPts val="0"/>
              </a:spcBef>
              <a:spcAft>
                <a:spcPts val="0"/>
              </a:spcAft>
              <a:buClr>
                <a:schemeClr val="dk1"/>
              </a:buClr>
              <a:buSzPts val="2800"/>
              <a:buFont typeface="Calibri"/>
              <a:buChar char="-"/>
            </a:pPr>
            <a:r>
              <a:rPr b="1" lang="it-IT" sz="2800">
                <a:solidFill>
                  <a:schemeClr val="dk1"/>
                </a:solidFill>
                <a:latin typeface="Calibri"/>
                <a:ea typeface="Calibri"/>
                <a:cs typeface="Calibri"/>
                <a:sym typeface="Calibri"/>
              </a:rPr>
              <a:t> NICHILISMO DISTRUTTIVO</a:t>
            </a:r>
            <a:endParaRPr/>
          </a:p>
          <a:p>
            <a:pPr indent="0" lvl="0" marL="0" marR="0" rtl="0" algn="ctr">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a:p>
            <a:pPr indent="-177800" lvl="0" marL="0" marR="0" rtl="0" algn="ctr">
              <a:spcBef>
                <a:spcPts val="0"/>
              </a:spcBef>
              <a:spcAft>
                <a:spcPts val="0"/>
              </a:spcAft>
              <a:buClr>
                <a:schemeClr val="dk1"/>
              </a:buClr>
              <a:buSzPts val="2800"/>
              <a:buFont typeface="Calibri"/>
              <a:buChar char="-"/>
            </a:pPr>
            <a:r>
              <a:rPr lang="it-IT" sz="2800">
                <a:solidFill>
                  <a:schemeClr val="dk1"/>
                </a:solidFill>
                <a:latin typeface="Calibri"/>
                <a:ea typeface="Calibri"/>
                <a:cs typeface="Calibri"/>
                <a:sym typeface="Calibri"/>
              </a:rPr>
              <a:t> Nichilismo </a:t>
            </a:r>
            <a:r>
              <a:rPr b="1" lang="it-IT" sz="2800">
                <a:solidFill>
                  <a:srgbClr val="FF0000"/>
                </a:solidFill>
                <a:latin typeface="Calibri"/>
                <a:ea typeface="Calibri"/>
                <a:cs typeface="Calibri"/>
                <a:sym typeface="Calibri"/>
              </a:rPr>
              <a:t>COSTRUTTIVO</a:t>
            </a:r>
            <a:r>
              <a:rPr lang="it-IT" sz="2800">
                <a:solidFill>
                  <a:schemeClr val="dk1"/>
                </a:solidFill>
                <a:latin typeface="Calibri"/>
                <a:ea typeface="Calibri"/>
                <a:cs typeface="Calibri"/>
                <a:sym typeface="Calibri"/>
              </a:rPr>
              <a:t> (Nietzsche)</a:t>
            </a:r>
            <a:endParaRPr/>
          </a:p>
          <a:p>
            <a:pPr indent="0" lvl="0" marL="0" marR="0" rtl="0" algn="ctr">
              <a:spcBef>
                <a:spcPts val="0"/>
              </a:spcBef>
              <a:spcAft>
                <a:spcPts val="0"/>
              </a:spcAft>
              <a:buNone/>
            </a:pPr>
            <a:r>
              <a:rPr lang="it-IT" sz="2800">
                <a:solidFill>
                  <a:schemeClr val="dk1"/>
                </a:solidFill>
                <a:latin typeface="Calibri"/>
                <a:ea typeface="Calibri"/>
                <a:cs typeface="Calibri"/>
                <a:sym typeface="Calibri"/>
              </a:rPr>
              <a:t>IL </a:t>
            </a:r>
            <a:r>
              <a:rPr b="1" lang="it-IT" sz="2800">
                <a:solidFill>
                  <a:schemeClr val="dk1"/>
                </a:solidFill>
                <a:latin typeface="Calibri"/>
                <a:ea typeface="Calibri"/>
                <a:cs typeface="Calibri"/>
                <a:sym typeface="Calibri"/>
              </a:rPr>
              <a:t>SENSO</a:t>
            </a:r>
            <a:r>
              <a:rPr lang="it-IT" sz="2800">
                <a:solidFill>
                  <a:schemeClr val="dk1"/>
                </a:solidFill>
                <a:latin typeface="Calibri"/>
                <a:ea typeface="Calibri"/>
                <a:cs typeface="Calibri"/>
                <a:sym typeface="Calibri"/>
              </a:rPr>
              <a:t> È CREATO DALLA VOLONTÀ DI POTENZA CHE AFFRONTA IL CAOS </a:t>
            </a:r>
            <a:endParaRPr sz="1800">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87"/>
          <p:cNvSpPr txBox="1"/>
          <p:nvPr/>
        </p:nvSpPr>
        <p:spPr>
          <a:xfrm>
            <a:off x="539552" y="476672"/>
            <a:ext cx="820891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400">
                <a:solidFill>
                  <a:srgbClr val="FF0000"/>
                </a:solidFill>
                <a:latin typeface="Calibri"/>
                <a:ea typeface="Calibri"/>
                <a:cs typeface="Calibri"/>
                <a:sym typeface="Calibri"/>
              </a:rPr>
              <a:t>Profeta del nazismo?</a:t>
            </a:r>
            <a:endParaRPr b="1" sz="4400">
              <a:solidFill>
                <a:srgbClr val="FF0000"/>
              </a:solidFill>
              <a:latin typeface="Calibri"/>
              <a:ea typeface="Calibri"/>
              <a:cs typeface="Calibri"/>
              <a:sym typeface="Calibri"/>
            </a:endParaRPr>
          </a:p>
        </p:txBody>
      </p:sp>
      <p:sp>
        <p:nvSpPr>
          <p:cNvPr id="617" name="Google Shape;617;p87"/>
          <p:cNvSpPr txBox="1"/>
          <p:nvPr/>
        </p:nvSpPr>
        <p:spPr>
          <a:xfrm>
            <a:off x="323528" y="1412776"/>
            <a:ext cx="8352928"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400">
                <a:solidFill>
                  <a:schemeClr val="dk1"/>
                </a:solidFill>
                <a:latin typeface="Calibri"/>
                <a:ea typeface="Calibri"/>
                <a:cs typeface="Calibri"/>
                <a:sym typeface="Calibri"/>
              </a:rPr>
              <a:t>N. è stato letto e adottato come ideologo da molti fascisti e nazisti</a:t>
            </a:r>
            <a:endParaRPr sz="2400">
              <a:solidFill>
                <a:schemeClr val="dk1"/>
              </a:solidFill>
              <a:latin typeface="Calibri"/>
              <a:ea typeface="Calibri"/>
              <a:cs typeface="Calibri"/>
              <a:sym typeface="Calibri"/>
            </a:endParaRPr>
          </a:p>
        </p:txBody>
      </p:sp>
      <p:graphicFrame>
        <p:nvGraphicFramePr>
          <p:cNvPr id="618" name="Google Shape;618;p87"/>
          <p:cNvGraphicFramePr/>
          <p:nvPr/>
        </p:nvGraphicFramePr>
        <p:xfrm>
          <a:off x="395536" y="1988840"/>
          <a:ext cx="3000000" cy="3000000"/>
        </p:xfrm>
        <a:graphic>
          <a:graphicData uri="http://schemas.openxmlformats.org/drawingml/2006/table">
            <a:tbl>
              <a:tblPr bandRow="1" firstRow="1">
                <a:noFill/>
                <a:tableStyleId>{83ADAA18-FD58-4A3D-863E-1D85B8D2E5E7}</a:tableStyleId>
              </a:tblPr>
              <a:tblGrid>
                <a:gridCol w="4104450"/>
                <a:gridCol w="4104450"/>
              </a:tblGrid>
              <a:tr h="432050">
                <a:tc>
                  <a:txBody>
                    <a:bodyPr/>
                    <a:lstStyle/>
                    <a:p>
                      <a:pPr indent="0" lvl="0" marL="0" marR="0" rtl="0" algn="ctr">
                        <a:spcBef>
                          <a:spcPts val="0"/>
                        </a:spcBef>
                        <a:spcAft>
                          <a:spcPts val="0"/>
                        </a:spcAft>
                        <a:buNone/>
                      </a:pPr>
                      <a:r>
                        <a:rPr lang="it-IT" sz="1800" u="none" cap="none" strike="noStrike"/>
                        <a:t>Non nazista…</a:t>
                      </a:r>
                      <a:endParaRPr sz="1800" u="none" cap="none" strike="noStrike"/>
                    </a:p>
                  </a:txBody>
                  <a:tcPr marT="45725" marB="45725" marR="91450" marL="91450"/>
                </a:tc>
                <a:tc>
                  <a:txBody>
                    <a:bodyPr/>
                    <a:lstStyle/>
                    <a:p>
                      <a:pPr indent="0" lvl="0" marL="0" marR="0" rtl="0" algn="ctr">
                        <a:spcBef>
                          <a:spcPts val="0"/>
                        </a:spcBef>
                        <a:spcAft>
                          <a:spcPts val="0"/>
                        </a:spcAft>
                        <a:buNone/>
                      </a:pPr>
                      <a:r>
                        <a:rPr lang="it-IT" sz="1800" u="none" cap="none" strike="noStrike"/>
                        <a:t>Nazista…</a:t>
                      </a:r>
                      <a:endParaRPr sz="1800" u="none" cap="none" strike="noStrike"/>
                    </a:p>
                  </a:txBody>
                  <a:tcPr marT="45725" marB="45725" marR="91450" marL="91450"/>
                </a:tc>
              </a:tr>
              <a:tr h="662475">
                <a:tc>
                  <a:txBody>
                    <a:bodyPr/>
                    <a:lstStyle/>
                    <a:p>
                      <a:pPr indent="0" lvl="0" marL="0" marR="0" rtl="0" algn="just">
                        <a:spcBef>
                          <a:spcPts val="0"/>
                        </a:spcBef>
                        <a:spcAft>
                          <a:spcPts val="0"/>
                        </a:spcAft>
                        <a:buNone/>
                      </a:pPr>
                      <a:r>
                        <a:rPr lang="it-IT" sz="1800" u="none" cap="none" strike="noStrike"/>
                        <a:t>Da molti anni la lettura di un “Nietzsche nazista” non è più in voga</a:t>
                      </a:r>
                      <a:endParaRPr sz="1800" u="none" cap="none" strike="noStrike"/>
                    </a:p>
                  </a:txBody>
                  <a:tcPr marT="45725" marB="45725" marR="91450" marL="91450"/>
                </a:tc>
                <a:tc>
                  <a:txBody>
                    <a:bodyPr/>
                    <a:lstStyle/>
                    <a:p>
                      <a:pPr indent="0" lvl="0" marL="0" marR="0" rtl="0" algn="just">
                        <a:spcBef>
                          <a:spcPts val="0"/>
                        </a:spcBef>
                        <a:spcAft>
                          <a:spcPts val="0"/>
                        </a:spcAft>
                        <a:buNone/>
                      </a:pPr>
                      <a:r>
                        <a:rPr lang="it-IT" sz="1800" u="none" cap="none" strike="noStrike"/>
                        <a:t>E’ un pensatore sicuramente  </a:t>
                      </a:r>
                      <a:r>
                        <a:rPr b="1" lang="it-IT" sz="1800" u="none" cap="none" strike="noStrike"/>
                        <a:t>antidemocratico</a:t>
                      </a:r>
                      <a:endParaRPr b="1" sz="1800" u="none" cap="none" strike="noStrike"/>
                    </a:p>
                  </a:txBody>
                  <a:tcPr marT="45725" marB="45725" marR="91450" marL="91450">
                    <a:solidFill>
                      <a:srgbClr val="B7CCE4"/>
                    </a:solidFill>
                  </a:tcPr>
                </a:tc>
              </a:tr>
              <a:tr h="662475">
                <a:tc>
                  <a:txBody>
                    <a:bodyPr/>
                    <a:lstStyle/>
                    <a:p>
                      <a:pPr indent="0" lvl="0" marL="0" marR="0" rtl="0" algn="just">
                        <a:spcBef>
                          <a:spcPts val="0"/>
                        </a:spcBef>
                        <a:spcAft>
                          <a:spcPts val="0"/>
                        </a:spcAft>
                        <a:buNone/>
                      </a:pPr>
                      <a:r>
                        <a:rPr lang="it-IT" sz="1800" u="none" cap="none" strike="noStrike"/>
                        <a:t>Il suo tipo di </a:t>
                      </a:r>
                      <a:r>
                        <a:rPr b="1" lang="it-IT" sz="1800" u="none" cap="none" strike="noStrike"/>
                        <a:t>scrittura</a:t>
                      </a:r>
                      <a:r>
                        <a:rPr lang="it-IT" sz="1800" u="none" cap="none" strike="noStrike"/>
                        <a:t> – aforistico, metaforico, asistematico – è facilmente </a:t>
                      </a:r>
                      <a:r>
                        <a:rPr b="1" lang="it-IT" sz="1800" u="none" cap="none" strike="noStrike"/>
                        <a:t>sfruttabile</a:t>
                      </a:r>
                      <a:r>
                        <a:rPr lang="it-IT" sz="1800" u="none" cap="none" strike="noStrike"/>
                        <a:t> per piegarlo verso la propria </a:t>
                      </a:r>
                      <a:r>
                        <a:rPr b="1" lang="it-IT" sz="1800" u="none" cap="none" strike="noStrike"/>
                        <a:t>interpretazione</a:t>
                      </a:r>
                      <a:endParaRPr b="1" sz="1800" u="none" cap="none" strike="noStrike"/>
                    </a:p>
                  </a:txBody>
                  <a:tcPr marT="45725" marB="45725" marR="91450" marL="91450"/>
                </a:tc>
                <a:tc>
                  <a:txBody>
                    <a:bodyPr/>
                    <a:lstStyle/>
                    <a:p>
                      <a:pPr indent="0" lvl="0" marL="0" marR="0" rtl="0" algn="just">
                        <a:spcBef>
                          <a:spcPts val="0"/>
                        </a:spcBef>
                        <a:spcAft>
                          <a:spcPts val="0"/>
                        </a:spcAft>
                        <a:buNone/>
                      </a:pPr>
                      <a:r>
                        <a:rPr lang="it-IT" sz="1800" u="none" cap="none" strike="noStrike"/>
                        <a:t>Le idee di </a:t>
                      </a:r>
                      <a:r>
                        <a:rPr b="1" lang="it-IT" sz="1800" u="none" cap="none" strike="noStrike"/>
                        <a:t>superuomo</a:t>
                      </a:r>
                      <a:r>
                        <a:rPr lang="it-IT" sz="1800" u="none" cap="none" strike="noStrike"/>
                        <a:t> e di </a:t>
                      </a:r>
                      <a:r>
                        <a:rPr b="1" lang="it-IT" sz="1800" u="none" cap="none" strike="noStrike"/>
                        <a:t>volontà di potenza</a:t>
                      </a:r>
                      <a:r>
                        <a:rPr lang="it-IT" sz="1800" u="none" cap="none" strike="noStrike"/>
                        <a:t> si prestano ad essere sfruttate dai regimi di estrema destra.</a:t>
                      </a:r>
                      <a:endParaRPr sz="1800" u="none" cap="none" strike="noStrike"/>
                    </a:p>
                  </a:txBody>
                  <a:tcPr marT="45725" marB="45725" marR="91450" marL="91450">
                    <a:solidFill>
                      <a:srgbClr val="93B3D7"/>
                    </a:solidFill>
                  </a:tcPr>
                </a:tc>
              </a:tr>
              <a:tr h="662475">
                <a:tc>
                  <a:txBody>
                    <a:bodyPr/>
                    <a:lstStyle/>
                    <a:p>
                      <a:pPr indent="0" lvl="0" marL="0" marR="0" rtl="0" algn="just">
                        <a:spcBef>
                          <a:spcPts val="0"/>
                        </a:spcBef>
                        <a:spcAft>
                          <a:spcPts val="0"/>
                        </a:spcAft>
                        <a:buNone/>
                      </a:pPr>
                      <a:r>
                        <a:rPr lang="it-IT" sz="1800" u="none" cap="none" strike="noStrike"/>
                        <a:t>E’ stato letto anche in chiave </a:t>
                      </a:r>
                      <a:r>
                        <a:rPr b="1" lang="it-IT" sz="1800" u="none" cap="none" strike="noStrike"/>
                        <a:t>marxista</a:t>
                      </a:r>
                      <a:r>
                        <a:rPr lang="it-IT" sz="1800" u="none" cap="none" strike="noStrike"/>
                        <a:t>!</a:t>
                      </a:r>
                      <a:endParaRPr sz="1800" u="none" cap="none" strike="noStrike"/>
                    </a:p>
                  </a:txBody>
                  <a:tcPr marT="45725" marB="45725" marR="91450" marL="91450"/>
                </a:tc>
                <a:tc>
                  <a:txBody>
                    <a:bodyPr/>
                    <a:lstStyle/>
                    <a:p>
                      <a:pPr indent="0" lvl="0" marL="0" marR="0" rtl="0" algn="just">
                        <a:spcBef>
                          <a:spcPts val="0"/>
                        </a:spcBef>
                        <a:spcAft>
                          <a:spcPts val="0"/>
                        </a:spcAft>
                        <a:buNone/>
                      </a:pPr>
                      <a:r>
                        <a:t/>
                      </a:r>
                      <a:endParaRPr sz="1800" u="none" cap="none" strike="noStrike"/>
                    </a:p>
                  </a:txBody>
                  <a:tcPr marT="45725" marB="45725" marR="91450" marL="91450">
                    <a:solidFill>
                      <a:schemeClr val="lt1"/>
                    </a:solidFill>
                  </a:tcPr>
                </a:tc>
              </a:tr>
              <a:tr h="662475">
                <a:tc>
                  <a:txBody>
                    <a:bodyPr/>
                    <a:lstStyle/>
                    <a:p>
                      <a:pPr indent="0" lvl="0" marL="0" marR="0" rtl="0" algn="just">
                        <a:spcBef>
                          <a:spcPts val="0"/>
                        </a:spcBef>
                        <a:spcAft>
                          <a:spcPts val="0"/>
                        </a:spcAft>
                        <a:buNone/>
                      </a:pPr>
                      <a:r>
                        <a:rPr b="1" lang="it-IT" sz="1800" u="none" cap="none" strike="noStrike"/>
                        <a:t>Non</a:t>
                      </a:r>
                      <a:r>
                        <a:rPr lang="it-IT" sz="1800" u="none" cap="none" strike="noStrike"/>
                        <a:t> è un pensatore propriamente </a:t>
                      </a:r>
                      <a:r>
                        <a:rPr b="1" lang="it-IT" sz="1800" u="none" cap="none" strike="noStrike"/>
                        <a:t>politico</a:t>
                      </a:r>
                      <a:r>
                        <a:rPr lang="it-IT" sz="1800" u="none" cap="none" strike="noStrike"/>
                        <a:t>.</a:t>
                      </a:r>
                      <a:endParaRPr sz="1800" u="none" cap="none" strike="noStrike"/>
                    </a:p>
                  </a:txBody>
                  <a:tcPr marT="45725" marB="45725" marR="91450" marL="91450"/>
                </a:tc>
                <a:tc>
                  <a:txBody>
                    <a:bodyPr/>
                    <a:lstStyle/>
                    <a:p>
                      <a:pPr indent="0" lvl="0" marL="0" marR="0" rtl="0" algn="just">
                        <a:spcBef>
                          <a:spcPts val="0"/>
                        </a:spcBef>
                        <a:spcAft>
                          <a:spcPts val="0"/>
                        </a:spcAft>
                        <a:buNone/>
                      </a:pPr>
                      <a:r>
                        <a:t/>
                      </a:r>
                      <a:endParaRPr sz="1800" u="none" cap="none" strike="noStrike"/>
                    </a:p>
                  </a:txBody>
                  <a:tcPr marT="45725" marB="45725" marR="91450" marL="91450">
                    <a:solidFill>
                      <a:schemeClr val="lt1"/>
                    </a:solidFill>
                  </a:tcPr>
                </a:tc>
              </a:tr>
              <a:tr h="662475">
                <a:tc>
                  <a:txBody>
                    <a:bodyPr/>
                    <a:lstStyle/>
                    <a:p>
                      <a:pPr indent="0" lvl="0" marL="0" marR="0" rtl="0" algn="just">
                        <a:spcBef>
                          <a:spcPts val="0"/>
                        </a:spcBef>
                        <a:spcAft>
                          <a:spcPts val="0"/>
                        </a:spcAft>
                        <a:buNone/>
                      </a:pPr>
                      <a:r>
                        <a:rPr lang="it-IT" sz="1800" u="none" cap="none" strike="noStrike"/>
                        <a:t>Certamente </a:t>
                      </a:r>
                      <a:r>
                        <a:rPr b="1" lang="it-IT" sz="1800" u="none" cap="none" strike="noStrike"/>
                        <a:t>non</a:t>
                      </a:r>
                      <a:r>
                        <a:rPr lang="it-IT" sz="1800" u="none" cap="none" strike="noStrike"/>
                        <a:t> è </a:t>
                      </a:r>
                      <a:r>
                        <a:rPr b="1" lang="it-IT" sz="1800" u="none" cap="none" strike="noStrike"/>
                        <a:t>antisemita</a:t>
                      </a:r>
                      <a:r>
                        <a:rPr lang="it-IT" sz="1800" u="none" cap="none" strike="noStrike"/>
                        <a:t>.</a:t>
                      </a:r>
                      <a:endParaRPr sz="1800" u="none" cap="none" strike="noStrike"/>
                    </a:p>
                  </a:txBody>
                  <a:tcPr marT="45725" marB="45725" marR="91450" marL="91450"/>
                </a:tc>
                <a:tc>
                  <a:txBody>
                    <a:bodyPr/>
                    <a:lstStyle/>
                    <a:p>
                      <a:pPr indent="0" lvl="0" marL="0" marR="0" rtl="0" algn="just">
                        <a:spcBef>
                          <a:spcPts val="0"/>
                        </a:spcBef>
                        <a:spcAft>
                          <a:spcPts val="0"/>
                        </a:spcAft>
                        <a:buNone/>
                      </a:pPr>
                      <a:r>
                        <a:t/>
                      </a:r>
                      <a:endParaRPr sz="1800" u="none" cap="none" strike="noStrike"/>
                    </a:p>
                  </a:txBody>
                  <a:tcPr marT="45725" marB="45725" marR="91450" marL="91450">
                    <a:solidFill>
                      <a:schemeClr val="lt1"/>
                    </a:solidFill>
                  </a:tcPr>
                </a:tc>
              </a:tr>
            </a:tbl>
          </a:graphicData>
        </a:graphic>
      </p:graphicFrame>
      <p:pic>
        <p:nvPicPr>
          <p:cNvPr descr="Risultati immagini per nietzsche nazista" id="619" name="Google Shape;619;p87"/>
          <p:cNvPicPr preferRelativeResize="0"/>
          <p:nvPr/>
        </p:nvPicPr>
        <p:blipFill rotWithShape="1">
          <a:blip r:embed="rId3">
            <a:alphaModFix/>
          </a:blip>
          <a:srcRect b="0" l="0" r="0" t="0"/>
          <a:stretch/>
        </p:blipFill>
        <p:spPr>
          <a:xfrm>
            <a:off x="5724128" y="4365104"/>
            <a:ext cx="1777379" cy="2304668"/>
          </a:xfrm>
          <a:prstGeom prst="rect">
            <a:avLst/>
          </a:prstGeom>
          <a:noFill/>
          <a:ln>
            <a:noFill/>
          </a:ln>
        </p:spPr>
      </p:pic>
      <p:pic>
        <p:nvPicPr>
          <p:cNvPr id="620" name="Google Shape;620;p87"/>
          <p:cNvPicPr preferRelativeResize="0"/>
          <p:nvPr/>
        </p:nvPicPr>
        <p:blipFill>
          <a:blip r:embed="rId4">
            <a:alphaModFix/>
          </a:blip>
          <a:stretch>
            <a:fillRect/>
          </a:stretch>
        </p:blipFill>
        <p:spPr>
          <a:xfrm>
            <a:off x="7680200" y="4574892"/>
            <a:ext cx="924225" cy="149565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88"/>
          <p:cNvSpPr txBox="1"/>
          <p:nvPr/>
        </p:nvSpPr>
        <p:spPr>
          <a:xfrm>
            <a:off x="539552" y="476672"/>
            <a:ext cx="82089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4400">
                <a:solidFill>
                  <a:srgbClr val="FF0000"/>
                </a:solidFill>
                <a:latin typeface="Calibri"/>
                <a:ea typeface="Calibri"/>
                <a:cs typeface="Calibri"/>
                <a:sym typeface="Calibri"/>
              </a:rPr>
              <a:t>Critiche alla morale…</a:t>
            </a:r>
            <a:endParaRPr b="1" sz="4400">
              <a:solidFill>
                <a:srgbClr val="FF0000"/>
              </a:solidFill>
              <a:latin typeface="Calibri"/>
              <a:ea typeface="Calibri"/>
              <a:cs typeface="Calibri"/>
              <a:sym typeface="Calibri"/>
            </a:endParaRPr>
          </a:p>
        </p:txBody>
      </p:sp>
      <p:sp>
        <p:nvSpPr>
          <p:cNvPr id="627" name="Google Shape;627;p88"/>
          <p:cNvSpPr txBox="1"/>
          <p:nvPr/>
        </p:nvSpPr>
        <p:spPr>
          <a:xfrm>
            <a:off x="564600" y="1773500"/>
            <a:ext cx="8158800" cy="3971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800">
                <a:solidFill>
                  <a:schemeClr val="dk1"/>
                </a:solidFill>
                <a:latin typeface="Calibri"/>
                <a:ea typeface="Calibri"/>
                <a:cs typeface="Calibri"/>
                <a:sym typeface="Calibri"/>
              </a:rPr>
              <a:t>La morale, “bene”, “male” sono </a:t>
            </a:r>
            <a:r>
              <a:rPr b="1" lang="it-IT" sz="2800">
                <a:solidFill>
                  <a:schemeClr val="dk1"/>
                </a:solidFill>
                <a:latin typeface="Calibri"/>
                <a:ea typeface="Calibri"/>
                <a:cs typeface="Calibri"/>
                <a:sym typeface="Calibri"/>
              </a:rPr>
              <a:t>invenzioni umane</a:t>
            </a:r>
            <a:r>
              <a:rPr lang="it-IT" sz="2800">
                <a:solidFill>
                  <a:schemeClr val="dk1"/>
                </a:solidFill>
                <a:latin typeface="Calibri"/>
                <a:ea typeface="Calibri"/>
                <a:cs typeface="Calibri"/>
                <a:sym typeface="Calibri"/>
              </a:rPr>
              <a:t>, un prodotto dell’uomo: il superuomo è capace di mettere in discussione i valori morali comuni.</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it-IT" sz="2800">
                <a:solidFill>
                  <a:schemeClr val="dk1"/>
                </a:solidFill>
                <a:latin typeface="Calibri"/>
                <a:ea typeface="Calibri"/>
                <a:cs typeface="Calibri"/>
                <a:sym typeface="Calibri"/>
              </a:rPr>
              <a:t>Nietzsche si schiera </a:t>
            </a:r>
            <a:r>
              <a:rPr b="1" lang="it-IT" sz="2800">
                <a:solidFill>
                  <a:schemeClr val="dk1"/>
                </a:solidFill>
                <a:latin typeface="Calibri"/>
                <a:ea typeface="Calibri"/>
                <a:cs typeface="Calibri"/>
                <a:sym typeface="Calibri"/>
              </a:rPr>
              <a:t>contro la democrazia</a:t>
            </a:r>
            <a:r>
              <a:rPr lang="it-IT" sz="2800">
                <a:solidFill>
                  <a:schemeClr val="dk1"/>
                </a:solidFill>
                <a:latin typeface="Calibri"/>
                <a:ea typeface="Calibri"/>
                <a:cs typeface="Calibri"/>
                <a:sym typeface="Calibri"/>
              </a:rPr>
              <a:t> e il socialismo, contro gli ideali di </a:t>
            </a:r>
            <a:r>
              <a:rPr b="1" lang="it-IT" sz="2800">
                <a:solidFill>
                  <a:schemeClr val="dk1"/>
                </a:solidFill>
                <a:latin typeface="Calibri"/>
                <a:ea typeface="Calibri"/>
                <a:cs typeface="Calibri"/>
                <a:sym typeface="Calibri"/>
              </a:rPr>
              <a:t>uguaglianza</a:t>
            </a:r>
            <a:r>
              <a:rPr lang="it-IT" sz="2800">
                <a:solidFill>
                  <a:schemeClr val="dk1"/>
                </a:solidFill>
                <a:latin typeface="Calibri"/>
                <a:ea typeface="Calibri"/>
                <a:cs typeface="Calibri"/>
                <a:sym typeface="Calibri"/>
              </a:rPr>
              <a:t> e fraternità:</a:t>
            </a:r>
            <a:endParaRPr sz="2800">
              <a:solidFill>
                <a:schemeClr val="dk1"/>
              </a:solidFill>
              <a:latin typeface="Calibri"/>
              <a:ea typeface="Calibri"/>
              <a:cs typeface="Calibri"/>
              <a:sym typeface="Calibri"/>
            </a:endParaRPr>
          </a:p>
          <a:p>
            <a:pPr indent="-406400" lvl="0" marL="457200" marR="0" rtl="0" algn="just">
              <a:spcBef>
                <a:spcPts val="0"/>
              </a:spcBef>
              <a:spcAft>
                <a:spcPts val="0"/>
              </a:spcAft>
              <a:buClr>
                <a:schemeClr val="dk1"/>
              </a:buClr>
              <a:buSzPts val="2800"/>
              <a:buFont typeface="Calibri"/>
              <a:buChar char="-"/>
            </a:pPr>
            <a:r>
              <a:rPr i="1" lang="it-IT" sz="2800" u="sng">
                <a:solidFill>
                  <a:schemeClr val="dk1"/>
                </a:solidFill>
                <a:latin typeface="Calibri"/>
                <a:ea typeface="Calibri"/>
                <a:cs typeface="Calibri"/>
                <a:sym typeface="Calibri"/>
              </a:rPr>
              <a:t>disprezza le masse</a:t>
            </a:r>
            <a:endParaRPr i="1" sz="2800" u="sng">
              <a:solidFill>
                <a:schemeClr val="dk1"/>
              </a:solidFill>
              <a:latin typeface="Calibri"/>
              <a:ea typeface="Calibri"/>
              <a:cs typeface="Calibri"/>
              <a:sym typeface="Calibri"/>
            </a:endParaRPr>
          </a:p>
          <a:p>
            <a:pPr indent="-406400" lvl="0" marL="457200" marR="0" rtl="0" algn="just">
              <a:spcBef>
                <a:spcPts val="0"/>
              </a:spcBef>
              <a:spcAft>
                <a:spcPts val="0"/>
              </a:spcAft>
              <a:buClr>
                <a:schemeClr val="dk1"/>
              </a:buClr>
              <a:buSzPts val="2800"/>
              <a:buFont typeface="Calibri"/>
              <a:buChar char="-"/>
            </a:pPr>
            <a:r>
              <a:rPr lang="it-IT" sz="2800">
                <a:solidFill>
                  <a:schemeClr val="dk1"/>
                </a:solidFill>
                <a:latin typeface="Calibri"/>
                <a:ea typeface="Calibri"/>
                <a:cs typeface="Calibri"/>
                <a:sym typeface="Calibri"/>
              </a:rPr>
              <a:t>esalta l’individuo; esalta il </a:t>
            </a:r>
            <a:r>
              <a:rPr i="1" lang="it-IT" sz="2800" u="sng">
                <a:solidFill>
                  <a:schemeClr val="dk1"/>
                </a:solidFill>
                <a:latin typeface="Calibri"/>
                <a:ea typeface="Calibri"/>
                <a:cs typeface="Calibri"/>
                <a:sym typeface="Calibri"/>
              </a:rPr>
              <a:t>terreno fertile della diversità e della molteplicità</a:t>
            </a:r>
            <a:endParaRPr i="1" sz="2800" u="sng">
              <a:solidFill>
                <a:schemeClr val="dk1"/>
              </a:solidFill>
              <a:latin typeface="Calibri"/>
              <a:ea typeface="Calibri"/>
              <a:cs typeface="Calibri"/>
              <a:sym typeface="Calibri"/>
            </a:endParaRPr>
          </a:p>
        </p:txBody>
      </p:sp>
      <p:sp>
        <p:nvSpPr>
          <p:cNvPr id="628" name="Google Shape;628;p88"/>
          <p:cNvSpPr txBox="1"/>
          <p:nvPr/>
        </p:nvSpPr>
        <p:spPr>
          <a:xfrm>
            <a:off x="4585875" y="1270150"/>
            <a:ext cx="4087500" cy="503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it-IT" sz="1800">
                <a:solidFill>
                  <a:schemeClr val="dk1"/>
                </a:solidFill>
                <a:latin typeface="Calibri"/>
                <a:ea typeface="Calibri"/>
                <a:cs typeface="Calibri"/>
                <a:sym typeface="Calibri"/>
              </a:rPr>
              <a:t>Se Dio è morto, tutto è possibile…</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nvSpPr>
        <p:spPr>
          <a:xfrm>
            <a:off x="395536" y="654926"/>
            <a:ext cx="8496900" cy="1816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800">
                <a:solidFill>
                  <a:schemeClr val="dk1"/>
                </a:solidFill>
                <a:latin typeface="Calibri"/>
                <a:ea typeface="Calibri"/>
                <a:cs typeface="Calibri"/>
                <a:sym typeface="Calibri"/>
              </a:rPr>
              <a:t>Conosce e frequenta </a:t>
            </a:r>
            <a:r>
              <a:rPr b="1" lang="it-IT" sz="2800">
                <a:solidFill>
                  <a:schemeClr val="dk1"/>
                </a:solidFill>
                <a:latin typeface="Calibri"/>
                <a:ea typeface="Calibri"/>
                <a:cs typeface="Calibri"/>
                <a:sym typeface="Calibri"/>
              </a:rPr>
              <a:t>Richard e Cosima Wagner</a:t>
            </a:r>
            <a:r>
              <a:rPr lang="it-IT" sz="2800">
                <a:solidFill>
                  <a:schemeClr val="dk1"/>
                </a:solidFill>
                <a:latin typeface="Calibri"/>
                <a:ea typeface="Calibri"/>
                <a:cs typeface="Calibri"/>
                <a:sym typeface="Calibri"/>
              </a:rPr>
              <a:t>: N. ne è totalmente conquistato (“il genio più grande e l’uomo più grande del nostro secolo”), ne diventa amico, ospitato spesso nella tenuta svizzera di Tribschen</a:t>
            </a:r>
            <a:endParaRPr sz="2800">
              <a:solidFill>
                <a:schemeClr val="dk1"/>
              </a:solidFill>
              <a:latin typeface="Calibri"/>
              <a:ea typeface="Calibri"/>
              <a:cs typeface="Calibri"/>
              <a:sym typeface="Calibri"/>
            </a:endParaRPr>
          </a:p>
        </p:txBody>
      </p:sp>
      <p:pic>
        <p:nvPicPr>
          <p:cNvPr descr="Risultati immagini per wagner" id="135" name="Google Shape;135;p20"/>
          <p:cNvPicPr preferRelativeResize="0"/>
          <p:nvPr/>
        </p:nvPicPr>
        <p:blipFill rotWithShape="1">
          <a:blip r:embed="rId3">
            <a:alphaModFix/>
          </a:blip>
          <a:srcRect b="11800" l="23624" r="19676" t="0"/>
          <a:stretch/>
        </p:blipFill>
        <p:spPr>
          <a:xfrm>
            <a:off x="1636977" y="2747948"/>
            <a:ext cx="2437250" cy="2843484"/>
          </a:xfrm>
          <a:prstGeom prst="rect">
            <a:avLst/>
          </a:prstGeom>
          <a:noFill/>
          <a:ln>
            <a:noFill/>
          </a:ln>
          <a:effectLst>
            <a:outerShdw blurRad="292100" rotWithShape="0" algn="tl" dir="2700000" dist="139700">
              <a:srgbClr val="333333">
                <a:alpha val="64705"/>
              </a:srgbClr>
            </a:outerShdw>
          </a:effectLst>
        </p:spPr>
      </p:pic>
      <p:pic>
        <p:nvPicPr>
          <p:cNvPr descr="Risultati immagini per cosima wagner" id="136" name="Google Shape;136;p20"/>
          <p:cNvPicPr preferRelativeResize="0"/>
          <p:nvPr/>
        </p:nvPicPr>
        <p:blipFill rotWithShape="1">
          <a:blip r:embed="rId4">
            <a:alphaModFix/>
          </a:blip>
          <a:srcRect b="0" l="0" r="0" t="0"/>
          <a:stretch/>
        </p:blipFill>
        <p:spPr>
          <a:xfrm>
            <a:off x="5881349" y="3379300"/>
            <a:ext cx="1666875" cy="2743201"/>
          </a:xfrm>
          <a:prstGeom prst="rect">
            <a:avLst/>
          </a:prstGeom>
          <a:noFill/>
          <a:ln>
            <a:noFill/>
          </a:ln>
          <a:effectLst>
            <a:outerShdw blurRad="292100" rotWithShape="0" algn="tl" dir="2700000" dist="139700">
              <a:srgbClr val="333333">
                <a:alpha val="64705"/>
              </a:srgbClr>
            </a:outerShdw>
          </a:effectLst>
        </p:spPr>
      </p:pic>
      <p:pic>
        <p:nvPicPr>
          <p:cNvPr descr=" " id="137" name="Google Shape;137;p20" title="Richard Wagner   Cavalcata delle Valchirie">
            <a:hlinkClick r:id="rId5"/>
          </p:cNvPr>
          <p:cNvPicPr preferRelativeResize="0"/>
          <p:nvPr/>
        </p:nvPicPr>
        <p:blipFill>
          <a:blip r:embed="rId6">
            <a:alphaModFix/>
          </a:blip>
          <a:stretch>
            <a:fillRect/>
          </a:stretch>
        </p:blipFill>
        <p:spPr>
          <a:xfrm>
            <a:off x="2503306" y="5002525"/>
            <a:ext cx="2437245" cy="1370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nvSpPr>
        <p:spPr>
          <a:xfrm>
            <a:off x="719576" y="572775"/>
            <a:ext cx="7704900" cy="2586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700">
                <a:solidFill>
                  <a:schemeClr val="dk1"/>
                </a:solidFill>
                <a:latin typeface="Calibri"/>
                <a:ea typeface="Calibri"/>
                <a:cs typeface="Calibri"/>
                <a:sym typeface="Calibri"/>
              </a:rPr>
              <a:t>Dopo qualche esitazione, chiese al Collegio accademico di Basilea di lasciarlo tornare in Prussia, per </a:t>
            </a:r>
            <a:r>
              <a:rPr b="1" lang="it-IT" sz="2700">
                <a:solidFill>
                  <a:schemeClr val="dk1"/>
                </a:solidFill>
                <a:latin typeface="Calibri"/>
                <a:ea typeface="Calibri"/>
                <a:cs typeface="Calibri"/>
                <a:sym typeface="Calibri"/>
              </a:rPr>
              <a:t>partecipare alla guerra franco-prussiana</a:t>
            </a:r>
            <a:r>
              <a:rPr lang="it-IT" sz="2700">
                <a:solidFill>
                  <a:schemeClr val="dk1"/>
                </a:solidFill>
                <a:latin typeface="Calibri"/>
                <a:ea typeface="Calibri"/>
                <a:cs typeface="Calibri"/>
                <a:sym typeface="Calibri"/>
              </a:rPr>
              <a:t>; fu addestrato come infermiere e spedito al fronte solo poco prima del 2 settembre, quando i prussiani catturarono Napoleone III.</a:t>
            </a:r>
            <a:endParaRPr/>
          </a:p>
        </p:txBody>
      </p:sp>
      <p:pic>
        <p:nvPicPr>
          <p:cNvPr id="143" name="Google Shape;143;p21"/>
          <p:cNvPicPr preferRelativeResize="0"/>
          <p:nvPr/>
        </p:nvPicPr>
        <p:blipFill>
          <a:blip r:embed="rId3">
            <a:alphaModFix/>
          </a:blip>
          <a:stretch>
            <a:fillRect/>
          </a:stretch>
        </p:blipFill>
        <p:spPr>
          <a:xfrm>
            <a:off x="2175113" y="3429000"/>
            <a:ext cx="4793776" cy="3187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